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6" r:id="rId16"/>
    <p:sldId id="289" r:id="rId17"/>
    <p:sldId id="269" r:id="rId18"/>
    <p:sldId id="270" r:id="rId19"/>
    <p:sldId id="271" r:id="rId20"/>
    <p:sldId id="272" r:id="rId21"/>
    <p:sldId id="273" r:id="rId22"/>
    <p:sldId id="278" r:id="rId23"/>
    <p:sldId id="290" r:id="rId24"/>
    <p:sldId id="275" r:id="rId25"/>
    <p:sldId id="276" r:id="rId26"/>
    <p:sldId id="277" r:id="rId27"/>
    <p:sldId id="285" r:id="rId28"/>
    <p:sldId id="292" r:id="rId29"/>
    <p:sldId id="274" r:id="rId30"/>
    <p:sldId id="283" r:id="rId31"/>
    <p:sldId id="279" r:id="rId32"/>
    <p:sldId id="284" r:id="rId33"/>
    <p:sldId id="281" r:id="rId34"/>
    <p:sldId id="287" r:id="rId35"/>
    <p:sldId id="288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11"/>
  </p:normalViewPr>
  <p:slideViewPr>
    <p:cSldViewPr>
      <p:cViewPr>
        <p:scale>
          <a:sx n="68" d="100"/>
          <a:sy n="68" d="100"/>
        </p:scale>
        <p:origin x="-739" y="7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\\localhost\Users\davidifederica\Desktop\Sahara%20sistematit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\\localhost\Users\davidifederica\Desktop\Sahara%20sistemat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Hoja1!$G$4</c:f>
              <c:strCache>
                <c:ptCount val="1"/>
                <c:pt idx="0">
                  <c:v>socis CCASPS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Hoja1!$F$5:$F$7</c:f>
              <c:strCache>
                <c:ptCount val="3"/>
                <c:pt idx="0">
                  <c:v>FCCD</c:v>
                </c:pt>
                <c:pt idx="1">
                  <c:v>Ajuntaments</c:v>
                </c:pt>
                <c:pt idx="2">
                  <c:v>Entitat pro-sàhara</c:v>
                </c:pt>
              </c:strCache>
            </c:strRef>
          </c:cat>
          <c:val>
            <c:numRef>
              <c:f>Hoja1!$G$5:$G$7</c:f>
              <c:numCache>
                <c:formatCode>General</c:formatCode>
                <c:ptCount val="3"/>
                <c:pt idx="0">
                  <c:v>60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Hoja1!$H$4</c:f>
              <c:strCache>
                <c:ptCount val="1"/>
                <c:pt idx="0">
                  <c:v>no socis CCASPS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Hoja1!$F$5:$F$7</c:f>
              <c:strCache>
                <c:ptCount val="3"/>
                <c:pt idx="0">
                  <c:v>FCCD</c:v>
                </c:pt>
                <c:pt idx="1">
                  <c:v>Ajuntaments</c:v>
                </c:pt>
                <c:pt idx="2">
                  <c:v>Entitat pro-sàhara</c:v>
                </c:pt>
              </c:strCache>
            </c:strRef>
          </c:cat>
          <c:val>
            <c:numRef>
              <c:f>Hoja1!$H$5:$H$7</c:f>
              <c:numCache>
                <c:formatCode>General</c:formatCode>
                <c:ptCount val="3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Hoja1!$H$4</c:f>
              <c:strCache>
                <c:ptCount val="1"/>
                <c:pt idx="0">
                  <c:v>no socis CCASPS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Hoja1!$F$5:$F$7</c:f>
              <c:strCache>
                <c:ptCount val="3"/>
                <c:pt idx="0">
                  <c:v>FCCD</c:v>
                </c:pt>
                <c:pt idx="1">
                  <c:v>Ajuntaments</c:v>
                </c:pt>
                <c:pt idx="2">
                  <c:v>Entitat pro-sàhara</c:v>
                </c:pt>
              </c:strCache>
            </c:strRef>
          </c:cat>
          <c:val>
            <c:numRef>
              <c:f>Hoja1!$H$5:$H$7</c:f>
              <c:numCache>
                <c:formatCode>General</c:formatCode>
                <c:ptCount val="3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'Coneix CCAPS'!$L$3</c:f>
              <c:strCache>
                <c:ptCount val="1"/>
                <c:pt idx="0">
                  <c:v>Entitats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'Coneix CCAPS'!$G$4:$G$5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'Coneix CCAPS'!$L$4:$L$5</c:f>
              <c:numCache>
                <c:formatCode>General</c:formatCode>
                <c:ptCount val="2"/>
                <c:pt idx="0">
                  <c:v>11.1</c:v>
                </c:pt>
                <c:pt idx="1">
                  <c:v>88.9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'Coneix CCAPS'!$L$3</c:f>
              <c:strCache>
                <c:ptCount val="1"/>
                <c:pt idx="0">
                  <c:v>Entitats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'Coneix CCAPS'!$G$4:$G$5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'Coneix CCAPS'!$L$4:$L$5</c:f>
              <c:numCache>
                <c:formatCode>General</c:formatCode>
                <c:ptCount val="2"/>
                <c:pt idx="0">
                  <c:v>11.1</c:v>
                </c:pt>
                <c:pt idx="1">
                  <c:v>88.9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'Idees base dades'!$O$6:$O$7</c:f>
              <c:strCache>
                <c:ptCount val="2"/>
                <c:pt idx="0">
                  <c:v>Si</c:v>
                </c:pt>
                <c:pt idx="1">
                  <c:v>NC</c:v>
                </c:pt>
              </c:strCache>
            </c:strRef>
          </c:cat>
          <c:val>
            <c:numRef>
              <c:f>'Idees base dades'!$P$6:$P$7</c:f>
              <c:numCache>
                <c:formatCode>0</c:formatCode>
                <c:ptCount val="2"/>
                <c:pt idx="0">
                  <c:v>77.777777777777786</c:v>
                </c:pt>
                <c:pt idx="1">
                  <c:v>22.222222222222221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'Idees base dades'!$O$6:$O$7</c:f>
              <c:strCache>
                <c:ptCount val="2"/>
                <c:pt idx="0">
                  <c:v>Si</c:v>
                </c:pt>
                <c:pt idx="1">
                  <c:v>NC</c:v>
                </c:pt>
              </c:strCache>
            </c:strRef>
          </c:cat>
          <c:val>
            <c:numRef>
              <c:f>'Idees base dades'!$Q$6:$Q$7</c:f>
              <c:numCache>
                <c:formatCode>0</c:formatCode>
                <c:ptCount val="2"/>
                <c:pt idx="0">
                  <c:v>77.777777777777786</c:v>
                </c:pt>
                <c:pt idx="1">
                  <c:v>22.222222222222221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'Coneixement accions'!$H$96</c:f>
              <c:strCache>
                <c:ptCount val="1"/>
                <c:pt idx="0">
                  <c:v>Entitats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'Coneixement accions'!$G$97:$G$99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Nc</c:v>
                </c:pt>
              </c:strCache>
            </c:strRef>
          </c:cat>
          <c:val>
            <c:numRef>
              <c:f>'Coneixement accions'!$H$97:$H$99</c:f>
              <c:numCache>
                <c:formatCode>General</c:formatCode>
                <c:ptCount val="3"/>
                <c:pt idx="0">
                  <c:v>22.2</c:v>
                </c:pt>
                <c:pt idx="1">
                  <c:v>44.4</c:v>
                </c:pt>
                <c:pt idx="2">
                  <c:v>33.400000000000013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1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6EB2-12E3-4064-A0EC-6ABF0049856F}" type="datetimeFigureOut">
              <a:rPr lang="ca-ES" smtClean="0"/>
              <a:t>19/10/2017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2351-32AB-4950-B182-A39DB27E5C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092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Alguns</a:t>
            </a:r>
            <a:r>
              <a:rPr lang="es-ES" dirty="0" smtClean="0"/>
              <a:t> </a:t>
            </a:r>
            <a:r>
              <a:rPr lang="es-ES" dirty="0" err="1" smtClean="0"/>
              <a:t>d’aquests</a:t>
            </a:r>
            <a:r>
              <a:rPr lang="es-ES" dirty="0" smtClean="0"/>
              <a:t> </a:t>
            </a:r>
            <a:r>
              <a:rPr lang="es-ES" dirty="0" err="1" smtClean="0"/>
              <a:t>projectes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a través del FCCD?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P.e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dipòsits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Llavors</a:t>
            </a:r>
            <a:r>
              <a:rPr lang="es-ES" baseline="0" dirty="0" smtClean="0"/>
              <a:t> hi </a:t>
            </a:r>
            <a:r>
              <a:rPr lang="es-ES" baseline="0" dirty="0" err="1" smtClean="0"/>
              <a:t>hauria</a:t>
            </a:r>
            <a:r>
              <a:rPr lang="es-ES" baseline="0" dirty="0" smtClean="0"/>
              <a:t> també </a:t>
            </a:r>
            <a:r>
              <a:rPr lang="es-ES" baseline="0" dirty="0" err="1" smtClean="0"/>
              <a:t>cooperació</a:t>
            </a:r>
            <a:r>
              <a:rPr lang="es-ES" baseline="0" dirty="0" smtClean="0"/>
              <a:t> delegada (</a:t>
            </a:r>
            <a:r>
              <a:rPr lang="es-ES" baseline="0" dirty="0" err="1" smtClean="0"/>
              <a:t>els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ajuntaments</a:t>
            </a:r>
            <a:r>
              <a:rPr lang="es-ES" baseline="0" dirty="0" smtClean="0"/>
              <a:t> deleguen al FCCD).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2351-32AB-4950-B182-A39DB27E5C64}" type="slidenum">
              <a:rPr lang="ca-ES" smtClean="0"/>
              <a:t>19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2315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2351-32AB-4950-B182-A39DB27E5C64}" type="slidenum">
              <a:rPr lang="ca-ES" smtClean="0"/>
              <a:t>31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71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Diagnòstic</a:t>
            </a:r>
            <a:r>
              <a:rPr lang="es-ES" dirty="0" smtClean="0"/>
              <a:t> de les </a:t>
            </a:r>
            <a:r>
              <a:rPr lang="es-ES" dirty="0" err="1" smtClean="0"/>
              <a:t>relacions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entre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municipis</a:t>
            </a:r>
            <a:r>
              <a:rPr lang="es-ES" dirty="0" smtClean="0"/>
              <a:t> </a:t>
            </a:r>
            <a:r>
              <a:rPr lang="es-ES" dirty="0" err="1" smtClean="0"/>
              <a:t>catalans</a:t>
            </a:r>
            <a:r>
              <a:rPr lang="es-ES" dirty="0" smtClean="0"/>
              <a:t> i les </a:t>
            </a:r>
            <a:r>
              <a:rPr lang="es-ES" dirty="0" err="1" smtClean="0"/>
              <a:t>daires</a:t>
            </a:r>
            <a:r>
              <a:rPr lang="es-ES" dirty="0" smtClean="0"/>
              <a:t> </a:t>
            </a:r>
            <a:r>
              <a:rPr lang="es-ES" dirty="0" err="1" smtClean="0"/>
              <a:t>sahrauís</a:t>
            </a:r>
            <a:r>
              <a:rPr lang="es-ES" dirty="0" smtClean="0"/>
              <a:t/>
            </a:r>
            <a:br>
              <a:rPr lang="es-ES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David </a:t>
            </a:r>
            <a:r>
              <a:rPr lang="es-ES" sz="2000" dirty="0" err="1" smtClean="0"/>
              <a:t>Tarrasón</a:t>
            </a:r>
            <a:r>
              <a:rPr lang="es-ES" sz="2000" dirty="0" smtClean="0"/>
              <a:t> i </a:t>
            </a:r>
            <a:r>
              <a:rPr lang="es-ES" sz="2000" dirty="0" err="1" smtClean="0"/>
              <a:t>Neus</a:t>
            </a:r>
            <a:r>
              <a:rPr lang="es-ES" sz="2000" dirty="0" smtClean="0"/>
              <a:t> Martí</a:t>
            </a:r>
          </a:p>
          <a:p>
            <a:r>
              <a:rPr lang="es-ES" sz="2000" dirty="0" smtClean="0"/>
              <a:t>Octubre 2017</a:t>
            </a:r>
            <a:endParaRPr lang="ca-ES" sz="2000" dirty="0"/>
          </a:p>
        </p:txBody>
      </p:sp>
      <p:pic>
        <p:nvPicPr>
          <p:cNvPr id="1026" name="Picture 2" descr="Resultado de imagen de fons català de cooperaci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57192"/>
            <a:ext cx="2345288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97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1.3. Les </a:t>
            </a:r>
            <a:r>
              <a:rPr lang="ca-ES" sz="2400" dirty="0">
                <a:solidFill>
                  <a:schemeClr val="accent6">
                    <a:lumMod val="75000"/>
                  </a:schemeClr>
                </a:solidFill>
              </a:rPr>
              <a:t>accions de cooperació de l’Ajuntament amb el Sàhara estan més centrades en l’ajut humanitari i d’emergència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98" y="1700808"/>
            <a:ext cx="796131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que </a:t>
            </a:r>
            <a:r>
              <a:rPr lang="es-ES" sz="2000" dirty="0" err="1" smtClean="0"/>
              <a:t>reconeixen</a:t>
            </a:r>
            <a:r>
              <a:rPr lang="es-ES" sz="2000" dirty="0" smtClean="0"/>
              <a:t> que les </a:t>
            </a:r>
            <a:r>
              <a:rPr lang="es-ES" sz="2000" dirty="0" err="1" smtClean="0"/>
              <a:t>seves</a:t>
            </a:r>
            <a:r>
              <a:rPr lang="es-ES" sz="2000" dirty="0" smtClean="0"/>
              <a:t> </a:t>
            </a:r>
            <a:r>
              <a:rPr lang="es-ES" sz="2000" dirty="0" err="1" smtClean="0"/>
              <a:t>accions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</a:t>
            </a:r>
            <a:r>
              <a:rPr lang="es-ES" sz="2000" dirty="0" err="1" smtClean="0"/>
              <a:t>centrades</a:t>
            </a:r>
            <a:r>
              <a:rPr lang="es-ES" sz="2000" dirty="0" smtClean="0"/>
              <a:t> en </a:t>
            </a:r>
            <a:r>
              <a:rPr lang="es-ES" sz="2000" dirty="0" err="1" smtClean="0"/>
              <a:t>ajut</a:t>
            </a:r>
            <a:r>
              <a:rPr lang="es-ES" sz="2000" dirty="0" smtClean="0"/>
              <a:t> </a:t>
            </a:r>
            <a:r>
              <a:rPr lang="es-ES" sz="2000" dirty="0" err="1" smtClean="0"/>
              <a:t>humanitari</a:t>
            </a:r>
            <a:r>
              <a:rPr lang="es-ES" sz="2000" dirty="0" smtClean="0"/>
              <a:t> i </a:t>
            </a:r>
            <a:r>
              <a:rPr lang="es-ES" sz="2000" dirty="0" err="1" smtClean="0"/>
              <a:t>d’emergència</a:t>
            </a:r>
            <a:r>
              <a:rPr lang="es-ES" sz="2000" dirty="0" smtClean="0"/>
              <a:t> </a:t>
            </a:r>
            <a:r>
              <a:rPr lang="es-ES" sz="2000" dirty="0" err="1" smtClean="0"/>
              <a:t>és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gran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 que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.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06835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C3. Les </a:t>
            </a:r>
            <a:r>
              <a:rPr lang="ca-ES" sz="2400" dirty="0">
                <a:solidFill>
                  <a:schemeClr val="accent6">
                    <a:lumMod val="75000"/>
                  </a:schemeClr>
                </a:solidFill>
              </a:rPr>
              <a:t>accions de cooperació de l’Ajuntament amb el Sàhara estan més centrades en l’ajut humanitari i d’emergència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98" y="1700808"/>
            <a:ext cx="796131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que </a:t>
            </a:r>
            <a:r>
              <a:rPr lang="es-ES" sz="2000" dirty="0" err="1" smtClean="0"/>
              <a:t>reconeixen</a:t>
            </a:r>
            <a:r>
              <a:rPr lang="es-ES" sz="2000" dirty="0" smtClean="0"/>
              <a:t> que les </a:t>
            </a:r>
            <a:r>
              <a:rPr lang="es-ES" sz="2000" dirty="0" err="1" smtClean="0"/>
              <a:t>seves</a:t>
            </a:r>
            <a:r>
              <a:rPr lang="es-ES" sz="2000" dirty="0" smtClean="0"/>
              <a:t> </a:t>
            </a:r>
            <a:r>
              <a:rPr lang="es-ES" sz="2000" dirty="0" err="1" smtClean="0"/>
              <a:t>accions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</a:t>
            </a:r>
            <a:r>
              <a:rPr lang="es-ES" sz="2000" dirty="0" err="1" smtClean="0"/>
              <a:t>centrades</a:t>
            </a:r>
            <a:r>
              <a:rPr lang="es-ES" sz="2000" dirty="0" smtClean="0"/>
              <a:t> en </a:t>
            </a:r>
            <a:r>
              <a:rPr lang="es-ES" sz="2000" dirty="0" err="1" smtClean="0"/>
              <a:t>ajut</a:t>
            </a:r>
            <a:r>
              <a:rPr lang="es-ES" sz="2000" dirty="0" smtClean="0"/>
              <a:t> </a:t>
            </a:r>
            <a:r>
              <a:rPr lang="es-ES" sz="2000" dirty="0" err="1" smtClean="0"/>
              <a:t>humanitari</a:t>
            </a:r>
            <a:r>
              <a:rPr lang="es-ES" sz="2000" dirty="0" smtClean="0"/>
              <a:t> i </a:t>
            </a:r>
            <a:r>
              <a:rPr lang="es-ES" sz="2000" dirty="0" err="1" smtClean="0"/>
              <a:t>d’emergència</a:t>
            </a:r>
            <a:r>
              <a:rPr lang="es-ES" sz="2000" dirty="0" smtClean="0"/>
              <a:t> </a:t>
            </a:r>
            <a:r>
              <a:rPr lang="es-ES" sz="2000" dirty="0" err="1" smtClean="0"/>
              <a:t>és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gran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 que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.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682095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3572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1.4. </a:t>
            </a:r>
            <a:r>
              <a:rPr lang="ca-ES" sz="2400" dirty="0">
                <a:solidFill>
                  <a:schemeClr val="accent6">
                    <a:lumMod val="75000"/>
                  </a:schemeClr>
                </a:solidFill>
              </a:rPr>
              <a:t>L’acció relativa al Sàhara que es realitza al municipi amb major difusió comunicativa són les vacances en pau </a:t>
            </a:r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a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que consideren que el </a:t>
            </a:r>
            <a:r>
              <a:rPr lang="es-ES" sz="2000" dirty="0" err="1" smtClean="0"/>
              <a:t>progama</a:t>
            </a:r>
            <a:r>
              <a:rPr lang="es-ES" sz="2000" dirty="0" smtClean="0"/>
              <a:t> de </a:t>
            </a:r>
            <a:r>
              <a:rPr lang="es-ES" sz="2000" dirty="0" err="1" smtClean="0"/>
              <a:t>Vacances</a:t>
            </a:r>
            <a:r>
              <a:rPr lang="es-ES" sz="2000" dirty="0" smtClean="0"/>
              <a:t> en </a:t>
            </a:r>
            <a:r>
              <a:rPr lang="es-ES" sz="2000" dirty="0" err="1" smtClean="0"/>
              <a:t>pau</a:t>
            </a:r>
            <a:r>
              <a:rPr lang="es-ES" sz="2000" dirty="0" smtClean="0"/>
              <a:t> </a:t>
            </a:r>
            <a:r>
              <a:rPr lang="es-ES" sz="2000" dirty="0" err="1" smtClean="0"/>
              <a:t>és</a:t>
            </a:r>
            <a:r>
              <a:rPr lang="es-ES" sz="2000" dirty="0" smtClean="0"/>
              <a:t> el que té </a:t>
            </a:r>
            <a:r>
              <a:rPr lang="es-ES" sz="2000" dirty="0" err="1" smtClean="0"/>
              <a:t>més</a:t>
            </a:r>
            <a:r>
              <a:rPr lang="es-ES" sz="2000" dirty="0" smtClean="0"/>
              <a:t> </a:t>
            </a:r>
            <a:r>
              <a:rPr lang="es-ES" sz="2000" dirty="0" err="1" smtClean="0"/>
              <a:t>difusió</a:t>
            </a:r>
            <a:r>
              <a:rPr lang="es-ES" sz="2000" dirty="0" smtClean="0"/>
              <a:t> (</a:t>
            </a:r>
            <a:r>
              <a:rPr lang="es-ES" sz="2000" dirty="0" err="1" smtClean="0"/>
              <a:t>mitjanament+bastant+molt</a:t>
            </a:r>
            <a:r>
              <a:rPr lang="es-ES" sz="2000" dirty="0" smtClean="0"/>
              <a:t>) </a:t>
            </a:r>
            <a:r>
              <a:rPr lang="es-ES" sz="2000" dirty="0" err="1" smtClean="0"/>
              <a:t>és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gran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 que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.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359575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67588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1.5. </a:t>
            </a:r>
            <a:r>
              <a:rPr lang="ca-ES" sz="2400" dirty="0">
                <a:solidFill>
                  <a:schemeClr val="accent6">
                    <a:lumMod val="75000"/>
                  </a:schemeClr>
                </a:solidFill>
              </a:rPr>
              <a:t>L’entitat </a:t>
            </a:r>
            <a:r>
              <a:rPr lang="ca-ES" sz="2400" dirty="0" err="1">
                <a:solidFill>
                  <a:schemeClr val="accent6">
                    <a:lumMod val="75000"/>
                  </a:schemeClr>
                </a:solidFill>
              </a:rPr>
              <a:t>proSàhara</a:t>
            </a:r>
            <a:r>
              <a:rPr lang="ca-ES" sz="2400" dirty="0">
                <a:solidFill>
                  <a:schemeClr val="accent6">
                    <a:lumMod val="75000"/>
                  </a:schemeClr>
                </a:solidFill>
              </a:rPr>
              <a:t> del teu municipi està activa i impulsa accions de sensibilització al voltant del Sàhara al municipi </a:t>
            </a:r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ca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que consideren que </a:t>
            </a:r>
            <a:r>
              <a:rPr lang="es-ES" sz="2000" dirty="0" err="1" smtClean="0"/>
              <a:t>l’entitat</a:t>
            </a:r>
            <a:r>
              <a:rPr lang="es-ES" sz="2000" dirty="0" smtClean="0"/>
              <a:t> pro-</a:t>
            </a:r>
            <a:r>
              <a:rPr lang="es-ES" sz="2000" dirty="0" err="1" smtClean="0"/>
              <a:t>S</a:t>
            </a:r>
            <a:r>
              <a:rPr lang="es-ES" sz="2000" dirty="0" err="1"/>
              <a:t>à</a:t>
            </a:r>
            <a:r>
              <a:rPr lang="es-ES" sz="2000" dirty="0" err="1" smtClean="0"/>
              <a:t>hara</a:t>
            </a:r>
            <a:r>
              <a:rPr lang="es-ES" sz="2000" dirty="0" smtClean="0"/>
              <a:t> </a:t>
            </a:r>
            <a:r>
              <a:rPr lang="es-ES" sz="2000" dirty="0" err="1" smtClean="0"/>
              <a:t>està</a:t>
            </a:r>
            <a:r>
              <a:rPr lang="es-ES" sz="2000" dirty="0" smtClean="0"/>
              <a:t> activa </a:t>
            </a:r>
            <a:r>
              <a:rPr lang="es-ES" sz="2000" dirty="0" err="1" smtClean="0"/>
              <a:t>amb</a:t>
            </a:r>
            <a:r>
              <a:rPr lang="es-ES" sz="2000" dirty="0" smtClean="0"/>
              <a:t> </a:t>
            </a:r>
            <a:r>
              <a:rPr lang="es-ES" sz="2000" dirty="0" err="1" smtClean="0"/>
              <a:t>accions</a:t>
            </a:r>
            <a:r>
              <a:rPr lang="es-ES" sz="2000" dirty="0" smtClean="0"/>
              <a:t> de </a:t>
            </a:r>
            <a:r>
              <a:rPr lang="es-ES" sz="2000" dirty="0" err="1" smtClean="0"/>
              <a:t>sensibilització</a:t>
            </a:r>
            <a:r>
              <a:rPr lang="es-ES" sz="2000" dirty="0" smtClean="0"/>
              <a:t> (</a:t>
            </a:r>
            <a:r>
              <a:rPr lang="es-ES" sz="2000" dirty="0" err="1" smtClean="0"/>
              <a:t>mitjanament+bastant+molt</a:t>
            </a:r>
            <a:r>
              <a:rPr lang="es-ES" sz="2000" dirty="0" smtClean="0"/>
              <a:t>) </a:t>
            </a:r>
            <a:r>
              <a:rPr lang="es-ES" sz="2000" dirty="0" err="1" smtClean="0"/>
              <a:t>és</a:t>
            </a:r>
            <a:r>
              <a:rPr lang="es-ES" sz="2000" dirty="0" smtClean="0"/>
              <a:t> similar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socis</a:t>
            </a:r>
            <a:r>
              <a:rPr lang="es-ES" sz="2000" dirty="0" smtClean="0"/>
              <a:t> i no </a:t>
            </a:r>
            <a:r>
              <a:rPr lang="es-ES" sz="2000" dirty="0" err="1" smtClean="0"/>
              <a:t>socis</a:t>
            </a:r>
            <a:r>
              <a:rPr lang="es-ES" sz="2000" dirty="0" smtClean="0"/>
              <a:t> de la CCASPS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511430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5">
                    <a:lumMod val="75000"/>
                  </a:schemeClr>
                </a:solidFill>
              </a:rPr>
              <a:t>2.1. El </a:t>
            </a:r>
            <a:r>
              <a:rPr lang="ca-ES" sz="2400" dirty="0">
                <a:solidFill>
                  <a:schemeClr val="accent5">
                    <a:lumMod val="75000"/>
                  </a:schemeClr>
                </a:solidFill>
              </a:rPr>
              <a:t>vostre municipi s’ha plantejat algun cop agermanar-se amb alguna </a:t>
            </a:r>
            <a:r>
              <a:rPr lang="ca-ES" sz="2400" dirty="0" err="1">
                <a:solidFill>
                  <a:schemeClr val="accent5">
                    <a:lumMod val="75000"/>
                  </a:schemeClr>
                </a:solidFill>
              </a:rPr>
              <a:t>daira</a:t>
            </a:r>
            <a:r>
              <a:rPr lang="ca-ES" sz="2400" dirty="0">
                <a:solidFill>
                  <a:schemeClr val="accent5">
                    <a:lumMod val="75000"/>
                  </a:schemeClr>
                </a:solidFill>
              </a:rPr>
              <a:t> sahrauí? </a:t>
            </a:r>
            <a:br>
              <a:rPr lang="ca-ES" sz="2400" dirty="0">
                <a:solidFill>
                  <a:schemeClr val="accent5">
                    <a:lumMod val="75000"/>
                  </a:schemeClr>
                </a:solidFill>
              </a:rPr>
            </a:br>
            <a:endParaRPr lang="ca-E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8" t="11259" r="22437" b="2480"/>
          <a:stretch/>
        </p:blipFill>
        <p:spPr bwMode="auto">
          <a:xfrm>
            <a:off x="4787295" y="1581714"/>
            <a:ext cx="3601129" cy="3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0" t="11052" r="22293" b="2335"/>
          <a:stretch/>
        </p:blipFill>
        <p:spPr bwMode="auto">
          <a:xfrm>
            <a:off x="827584" y="1633662"/>
            <a:ext cx="3358331" cy="305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L</a:t>
            </a:r>
            <a:r>
              <a:rPr lang="es-ES" sz="1400" dirty="0" smtClean="0"/>
              <a:t>a </a:t>
            </a:r>
            <a:r>
              <a:rPr lang="es-ES" sz="1400" dirty="0" err="1" smtClean="0"/>
              <a:t>proporció</a:t>
            </a:r>
            <a:r>
              <a:rPr lang="es-ES" sz="1400" dirty="0" smtClean="0"/>
              <a:t> de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que </a:t>
            </a:r>
            <a:r>
              <a:rPr lang="es-ES" sz="1400" dirty="0" err="1" smtClean="0"/>
              <a:t>s’han</a:t>
            </a:r>
            <a:r>
              <a:rPr lang="es-ES" sz="1400" dirty="0" smtClean="0"/>
              <a:t> </a:t>
            </a:r>
            <a:r>
              <a:rPr lang="es-ES" sz="1400" dirty="0" err="1" smtClean="0"/>
              <a:t>plantejat</a:t>
            </a:r>
            <a:r>
              <a:rPr lang="es-ES" sz="1400" dirty="0" smtClean="0"/>
              <a:t> agermanar-se </a:t>
            </a:r>
            <a:r>
              <a:rPr lang="es-ES" sz="1400" dirty="0" err="1" smtClean="0"/>
              <a:t>amb</a:t>
            </a:r>
            <a:r>
              <a:rPr lang="es-ES" sz="1400" dirty="0" smtClean="0"/>
              <a:t> alguna </a:t>
            </a:r>
            <a:r>
              <a:rPr lang="es-ES" sz="1400" dirty="0" err="1" smtClean="0"/>
              <a:t>daira</a:t>
            </a:r>
            <a:r>
              <a:rPr lang="es-ES" sz="1400" dirty="0" smtClean="0"/>
              <a:t> </a:t>
            </a:r>
            <a:r>
              <a:rPr lang="es-ES" sz="1400" dirty="0" err="1" smtClean="0"/>
              <a:t>sahrauí</a:t>
            </a:r>
            <a:r>
              <a:rPr lang="es-ES" sz="1400" dirty="0" smtClean="0"/>
              <a:t> </a:t>
            </a:r>
            <a:r>
              <a:rPr lang="es-ES" sz="1400" dirty="0" err="1" smtClean="0"/>
              <a:t>és</a:t>
            </a:r>
            <a:r>
              <a:rPr lang="es-ES" sz="1400" dirty="0" smtClean="0"/>
              <a:t> superior entre </a:t>
            </a:r>
            <a:r>
              <a:rPr lang="es-ES" sz="1400" dirty="0" err="1" smtClean="0"/>
              <a:t>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</a:t>
            </a:r>
            <a:r>
              <a:rPr lang="es-ES" sz="1400" dirty="0" err="1" smtClean="0"/>
              <a:t>socis</a:t>
            </a:r>
            <a:r>
              <a:rPr lang="es-ES" sz="1400" dirty="0" smtClean="0"/>
              <a:t> de la CCASPS. Una </a:t>
            </a:r>
            <a:r>
              <a:rPr lang="es-ES" sz="1400" dirty="0" err="1" smtClean="0"/>
              <a:t>proporció</a:t>
            </a:r>
            <a:r>
              <a:rPr lang="es-ES" sz="1400" dirty="0" smtClean="0"/>
              <a:t> </a:t>
            </a:r>
            <a:r>
              <a:rPr lang="es-ES" sz="1400" dirty="0" err="1" smtClean="0"/>
              <a:t>més</a:t>
            </a:r>
            <a:r>
              <a:rPr lang="es-ES" sz="1400" dirty="0" smtClean="0"/>
              <a:t> elevada entre </a:t>
            </a:r>
            <a:r>
              <a:rPr lang="es-ES" sz="1400" dirty="0" err="1" smtClean="0"/>
              <a:t>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NO </a:t>
            </a:r>
            <a:r>
              <a:rPr lang="es-ES" sz="1400" dirty="0" err="1" smtClean="0"/>
              <a:t>socis</a:t>
            </a:r>
            <a:r>
              <a:rPr lang="es-ES" sz="1400" dirty="0" smtClean="0"/>
              <a:t> no </a:t>
            </a:r>
            <a:r>
              <a:rPr lang="es-ES" sz="1400" dirty="0" err="1" smtClean="0"/>
              <a:t>ho</a:t>
            </a:r>
            <a:r>
              <a:rPr lang="es-ES" sz="1400" dirty="0" smtClean="0"/>
              <a:t> han </a:t>
            </a:r>
            <a:r>
              <a:rPr lang="es-ES" sz="1400" dirty="0" err="1" smtClean="0"/>
              <a:t>sabut</a:t>
            </a:r>
            <a:r>
              <a:rPr lang="es-ES" sz="1400" dirty="0" smtClean="0"/>
              <a:t>. </a:t>
            </a:r>
          </a:p>
          <a:p>
            <a:r>
              <a:rPr lang="ca-ES" sz="1400" dirty="0" smtClean="0"/>
              <a:t>La daria amb la que es reporta un major nombre d’agermanaments entre els municipis consultats és la de  </a:t>
            </a:r>
            <a:r>
              <a:rPr lang="ca-ES" sz="1400" dirty="0" err="1" smtClean="0"/>
              <a:t>d'Amgala</a:t>
            </a:r>
            <a:r>
              <a:rPr lang="ca-ES" sz="1400" dirty="0" smtClean="0"/>
              <a:t> (3). Altre són:  </a:t>
            </a:r>
            <a:r>
              <a:rPr lang="ca-ES" sz="1400" dirty="0" err="1" smtClean="0"/>
              <a:t>Daora</a:t>
            </a:r>
            <a:r>
              <a:rPr lang="ca-ES" sz="1400" dirty="0" smtClean="0"/>
              <a:t>, </a:t>
            </a:r>
            <a:r>
              <a:rPr lang="ca-ES" sz="1400" dirty="0" err="1" smtClean="0"/>
              <a:t>Mijec</a:t>
            </a:r>
            <a:r>
              <a:rPr lang="ca-ES" sz="1400" dirty="0"/>
              <a:t>, </a:t>
            </a:r>
            <a:r>
              <a:rPr lang="ca-ES" sz="1400" dirty="0" err="1" smtClean="0"/>
              <a:t>Birganduz</a:t>
            </a:r>
            <a:r>
              <a:rPr lang="ca-ES" sz="1400" dirty="0" smtClean="0"/>
              <a:t>, </a:t>
            </a:r>
            <a:r>
              <a:rPr lang="ca-ES" sz="1400" dirty="0" err="1" smtClean="0"/>
              <a:t>Hagunia</a:t>
            </a:r>
            <a:r>
              <a:rPr lang="ca-ES" sz="1400" dirty="0" smtClean="0"/>
              <a:t>, </a:t>
            </a:r>
            <a:r>
              <a:rPr lang="ca-ES" sz="1400" dirty="0" err="1" smtClean="0"/>
              <a:t>Farsia</a:t>
            </a:r>
            <a:r>
              <a:rPr lang="ca-ES" sz="1400" dirty="0" smtClean="0"/>
              <a:t>, </a:t>
            </a:r>
            <a:r>
              <a:rPr lang="ca-ES" sz="1400" dirty="0" err="1" smtClean="0"/>
              <a:t>Hauza</a:t>
            </a:r>
            <a:r>
              <a:rPr lang="ca-ES" sz="1400" dirty="0" smtClean="0"/>
              <a:t> (</a:t>
            </a:r>
            <a:r>
              <a:rPr lang="ca-ES" sz="1400" dirty="0" err="1" smtClean="0"/>
              <a:t>Smara</a:t>
            </a:r>
            <a:r>
              <a:rPr lang="ca-ES" sz="1400" dirty="0" smtClean="0"/>
              <a:t>), </a:t>
            </a:r>
            <a:r>
              <a:rPr lang="ca-ES" sz="1400" dirty="0" err="1" smtClean="0"/>
              <a:t>Emhereiz</a:t>
            </a:r>
            <a:r>
              <a:rPr lang="ca-ES" sz="1400" dirty="0" smtClean="0"/>
              <a:t> </a:t>
            </a:r>
            <a:r>
              <a:rPr lang="ca-ES" sz="1400" dirty="0"/>
              <a:t>(</a:t>
            </a:r>
            <a:r>
              <a:rPr lang="ca-ES" sz="1400" dirty="0" err="1"/>
              <a:t>Smara</a:t>
            </a:r>
            <a:r>
              <a:rPr lang="ca-ES" sz="1400" dirty="0" smtClean="0"/>
              <a:t>), </a:t>
            </a:r>
            <a:r>
              <a:rPr lang="ca-ES" sz="1400" dirty="0" err="1" smtClean="0"/>
              <a:t>Edchera</a:t>
            </a:r>
            <a:r>
              <a:rPr lang="ca-ES" sz="1400" dirty="0" smtClean="0"/>
              <a:t>, </a:t>
            </a:r>
            <a:r>
              <a:rPr lang="ca-ES" sz="1400" dirty="0" err="1" smtClean="0"/>
              <a:t>Bucraa-aaiun</a:t>
            </a:r>
            <a:r>
              <a:rPr lang="ca-ES" sz="1400" dirty="0" smtClean="0"/>
              <a:t>, </a:t>
            </a:r>
            <a:r>
              <a:rPr lang="ca-ES" sz="1400" dirty="0" err="1" smtClean="0"/>
              <a:t>Aargub</a:t>
            </a:r>
            <a:r>
              <a:rPr lang="ca-ES" sz="1400" dirty="0" smtClean="0"/>
              <a:t> i </a:t>
            </a:r>
            <a:r>
              <a:rPr lang="ca-ES" sz="1400" dirty="0" err="1" smtClean="0"/>
              <a:t>Wilaia</a:t>
            </a:r>
            <a:r>
              <a:rPr lang="ca-ES" sz="1400" dirty="0" smtClean="0"/>
              <a:t> </a:t>
            </a:r>
            <a:r>
              <a:rPr lang="ca-ES" sz="1400" dirty="0" err="1" smtClean="0"/>
              <a:t>d’Ausserd</a:t>
            </a:r>
            <a:r>
              <a:rPr lang="ca-ES" sz="1400" dirty="0" smtClean="0"/>
              <a:t>.</a:t>
            </a:r>
          </a:p>
          <a:p>
            <a:r>
              <a:rPr lang="es-ES" sz="1400" dirty="0" err="1" smtClean="0"/>
              <a:t>L’origen</a:t>
            </a:r>
            <a:r>
              <a:rPr lang="es-ES" sz="1400" dirty="0" smtClean="0"/>
              <a:t>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agermanaments</a:t>
            </a:r>
            <a:r>
              <a:rPr lang="es-ES" sz="1400" dirty="0" smtClean="0"/>
              <a:t> </a:t>
            </a:r>
            <a:r>
              <a:rPr lang="es-ES" sz="1400" dirty="0" err="1" smtClean="0"/>
              <a:t>més</a:t>
            </a:r>
            <a:r>
              <a:rPr lang="es-ES" sz="1400" dirty="0" smtClean="0"/>
              <a:t> </a:t>
            </a:r>
            <a:r>
              <a:rPr lang="es-ES" sz="1400" dirty="0" err="1" smtClean="0"/>
              <a:t>mencionat</a:t>
            </a:r>
            <a:r>
              <a:rPr lang="es-ES" sz="1400" dirty="0" smtClean="0"/>
              <a:t> ha </a:t>
            </a:r>
            <a:r>
              <a:rPr lang="es-ES" sz="1400" dirty="0" err="1" smtClean="0"/>
              <a:t>estat</a:t>
            </a:r>
            <a:r>
              <a:rPr lang="es-ES" sz="1400" dirty="0" smtClean="0"/>
              <a:t> la iniciativa de les </a:t>
            </a:r>
            <a:r>
              <a:rPr lang="es-ES" sz="1400" dirty="0" err="1" smtClean="0"/>
              <a:t>entitats</a:t>
            </a:r>
            <a:r>
              <a:rPr lang="es-ES" sz="1400" dirty="0"/>
              <a:t> </a:t>
            </a:r>
            <a:r>
              <a:rPr lang="es-ES" sz="1400" dirty="0" smtClean="0"/>
              <a:t>pro-</a:t>
            </a:r>
            <a:r>
              <a:rPr lang="es-ES" sz="1400" dirty="0" err="1" smtClean="0"/>
              <a:t>sàhara</a:t>
            </a:r>
            <a:r>
              <a:rPr lang="es-ES" sz="1400" dirty="0" smtClean="0"/>
              <a:t>.  </a:t>
            </a:r>
          </a:p>
          <a:p>
            <a:pPr marL="0" indent="0">
              <a:buNone/>
            </a:pPr>
            <a:endParaRPr lang="ca-ES" sz="1400" dirty="0"/>
          </a:p>
          <a:p>
            <a:endParaRPr lang="ca-ES" sz="1400" dirty="0"/>
          </a:p>
        </p:txBody>
      </p:sp>
    </p:spTree>
    <p:extLst>
      <p:ext uri="{BB962C8B-B14F-4D97-AF65-F5344CB8AC3E}">
        <p14:creationId xmlns:p14="http://schemas.microsoft.com/office/powerpoint/2010/main" val="32000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ca-ES" sz="2400" dirty="0" err="1" smtClean="0">
                <a:solidFill>
                  <a:schemeClr val="accent5">
                    <a:lumMod val="75000"/>
                  </a:schemeClr>
                </a:solidFill>
              </a:rPr>
              <a:t>Vig</a:t>
            </a:r>
            <a:r>
              <a:rPr lang="es-ES_tradnl" sz="2400" dirty="0" err="1" smtClean="0">
                <a:solidFill>
                  <a:schemeClr val="accent5">
                    <a:lumMod val="75000"/>
                  </a:schemeClr>
                </a:solidFill>
              </a:rPr>
              <a:t>ència</a:t>
            </a:r>
            <a:r>
              <a:rPr lang="es-ES_tradnl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accent5">
                    <a:lumMod val="75000"/>
                  </a:schemeClr>
                </a:solidFill>
              </a:rPr>
              <a:t>dels</a:t>
            </a:r>
            <a:r>
              <a:rPr lang="es-ES_tradnl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accent5">
                    <a:lumMod val="75000"/>
                  </a:schemeClr>
                </a:solidFill>
              </a:rPr>
              <a:t>agermanaments</a:t>
            </a:r>
            <a:endParaRPr lang="ca-E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511" y="1301160"/>
            <a:ext cx="4322978" cy="250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230413" y="4149080"/>
            <a:ext cx="8734075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La </a:t>
            </a:r>
            <a:r>
              <a:rPr lang="es-ES" sz="1400" dirty="0" err="1" smtClean="0"/>
              <a:t>proporció</a:t>
            </a:r>
            <a:r>
              <a:rPr lang="es-ES" sz="1400" dirty="0" smtClean="0"/>
              <a:t> </a:t>
            </a:r>
            <a:r>
              <a:rPr lang="es-ES" sz="1400" dirty="0" err="1" smtClean="0"/>
              <a:t>d’agermanaments</a:t>
            </a:r>
            <a:r>
              <a:rPr lang="es-ES" sz="1400" dirty="0" smtClean="0"/>
              <a:t> </a:t>
            </a:r>
            <a:r>
              <a:rPr lang="es-ES" sz="1400" dirty="0" err="1" smtClean="0"/>
              <a:t>actius</a:t>
            </a:r>
            <a:r>
              <a:rPr lang="es-ES" sz="1400" dirty="0" smtClean="0"/>
              <a:t> (</a:t>
            </a:r>
            <a:r>
              <a:rPr lang="es-ES" sz="1400" dirty="0" err="1" smtClean="0"/>
              <a:t>amb</a:t>
            </a:r>
            <a:r>
              <a:rPr lang="es-ES" sz="1400" dirty="0" smtClean="0"/>
              <a:t> </a:t>
            </a:r>
            <a:r>
              <a:rPr lang="es-ES" sz="1400" dirty="0" err="1" smtClean="0"/>
              <a:t>continuïtat</a:t>
            </a:r>
            <a:r>
              <a:rPr lang="es-ES" sz="1400" dirty="0" smtClean="0"/>
              <a:t> o en fase de </a:t>
            </a:r>
            <a:r>
              <a:rPr lang="es-ES" sz="1400" dirty="0" err="1" smtClean="0"/>
              <a:t>revisió</a:t>
            </a:r>
            <a:r>
              <a:rPr lang="es-ES" sz="1400" dirty="0" smtClean="0"/>
              <a:t>) </a:t>
            </a:r>
            <a:r>
              <a:rPr lang="es-ES" sz="1400" dirty="0" err="1" smtClean="0"/>
              <a:t>és</a:t>
            </a:r>
            <a:r>
              <a:rPr lang="es-ES" sz="1400" dirty="0" smtClean="0"/>
              <a:t> </a:t>
            </a:r>
            <a:r>
              <a:rPr lang="es-ES" sz="1400" dirty="0" err="1" smtClean="0"/>
              <a:t>lleugerament</a:t>
            </a:r>
            <a:r>
              <a:rPr lang="es-ES" sz="1400" dirty="0" smtClean="0"/>
              <a:t> superior en el cas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</a:t>
            </a:r>
            <a:r>
              <a:rPr lang="es-ES" sz="1400" dirty="0" err="1" smtClean="0"/>
              <a:t>membres</a:t>
            </a:r>
            <a:r>
              <a:rPr lang="es-ES" sz="1400" dirty="0" smtClean="0"/>
              <a:t> de la CCASPS (40%) </a:t>
            </a:r>
            <a:r>
              <a:rPr lang="es-ES" sz="1400" dirty="0" err="1" smtClean="0"/>
              <a:t>als</a:t>
            </a:r>
            <a:r>
              <a:rPr lang="es-ES" sz="1400" dirty="0" smtClean="0"/>
              <a:t> que no </a:t>
            </a:r>
            <a:r>
              <a:rPr lang="es-ES" sz="1400" dirty="0" err="1" smtClean="0"/>
              <a:t>ho</a:t>
            </a:r>
            <a:r>
              <a:rPr lang="es-ES" sz="1400" dirty="0" smtClean="0"/>
              <a:t> </a:t>
            </a:r>
            <a:r>
              <a:rPr lang="es-ES" sz="1400" dirty="0" err="1" smtClean="0"/>
              <a:t>són</a:t>
            </a:r>
            <a:r>
              <a:rPr lang="es-ES" sz="1400" dirty="0" smtClean="0"/>
              <a:t> (27%). </a:t>
            </a:r>
          </a:p>
          <a:p>
            <a:r>
              <a:rPr lang="es-ES" sz="1400" dirty="0" smtClean="0"/>
              <a:t>En el cas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</a:t>
            </a:r>
            <a:r>
              <a:rPr lang="es-ES" sz="1400" dirty="0" err="1" smtClean="0"/>
              <a:t>membres</a:t>
            </a:r>
            <a:r>
              <a:rPr lang="es-ES" sz="1400" dirty="0" smtClean="0"/>
              <a:t> de la CCASPS, la </a:t>
            </a:r>
            <a:r>
              <a:rPr lang="es-ES" sz="1400" dirty="0" err="1" smtClean="0"/>
              <a:t>proporció</a:t>
            </a:r>
            <a:r>
              <a:rPr lang="es-ES" sz="1400" dirty="0" smtClean="0"/>
              <a:t>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agermanaments</a:t>
            </a:r>
            <a:r>
              <a:rPr lang="es-ES" sz="1400" dirty="0" smtClean="0"/>
              <a:t> </a:t>
            </a:r>
            <a:r>
              <a:rPr lang="es-ES" sz="1400" dirty="0" err="1" smtClean="0"/>
              <a:t>estancats</a:t>
            </a:r>
            <a:r>
              <a:rPr lang="es-ES" sz="1400" dirty="0" smtClean="0"/>
              <a:t> supera la </a:t>
            </a:r>
            <a:r>
              <a:rPr lang="es-ES" sz="1400" dirty="0" err="1" smtClean="0"/>
              <a:t>meitat</a:t>
            </a:r>
            <a:r>
              <a:rPr lang="es-ES" sz="1400" dirty="0" smtClean="0"/>
              <a:t> (58%). En el cas </a:t>
            </a:r>
            <a:r>
              <a:rPr lang="es-ES" sz="1400" dirty="0" err="1" smtClean="0"/>
              <a:t>dels</a:t>
            </a:r>
            <a:r>
              <a:rPr lang="es-ES" sz="1400" dirty="0" smtClean="0"/>
              <a:t> no </a:t>
            </a:r>
            <a:r>
              <a:rPr lang="es-ES" sz="1400" dirty="0" err="1" smtClean="0"/>
              <a:t>membres</a:t>
            </a:r>
            <a:r>
              <a:rPr lang="es-ES" sz="1400" dirty="0" smtClean="0"/>
              <a:t>, el 57%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</a:t>
            </a:r>
            <a:r>
              <a:rPr lang="es-ES" sz="1400" dirty="0" err="1" smtClean="0"/>
              <a:t>consultats</a:t>
            </a:r>
            <a:r>
              <a:rPr lang="es-ES" sz="1400" dirty="0" smtClean="0"/>
              <a:t> no han </a:t>
            </a:r>
            <a:r>
              <a:rPr lang="es-ES" sz="1400" dirty="0" err="1" smtClean="0"/>
              <a:t>respost</a:t>
            </a:r>
            <a:r>
              <a:rPr lang="es-ES" sz="1400" dirty="0" smtClean="0"/>
              <a:t> la pregunta. </a:t>
            </a:r>
          </a:p>
          <a:p>
            <a:r>
              <a:rPr lang="es-ES" sz="1400" dirty="0" smtClean="0"/>
              <a:t>Les </a:t>
            </a:r>
            <a:r>
              <a:rPr lang="es-ES" sz="1400" dirty="0" err="1" smtClean="0"/>
              <a:t>principals</a:t>
            </a:r>
            <a:r>
              <a:rPr lang="es-ES" sz="1400" dirty="0" smtClean="0"/>
              <a:t> </a:t>
            </a:r>
            <a:r>
              <a:rPr lang="es-ES" sz="1400" dirty="0" err="1" smtClean="0"/>
              <a:t>raons</a:t>
            </a:r>
            <a:r>
              <a:rPr lang="es-ES" sz="1400" dirty="0" smtClean="0"/>
              <a:t> </a:t>
            </a:r>
            <a:r>
              <a:rPr lang="es-ES" sz="1400" dirty="0" err="1" smtClean="0"/>
              <a:t>aportades</a:t>
            </a:r>
            <a:r>
              <a:rPr lang="es-ES" sz="1400" dirty="0" smtClean="0"/>
              <a:t> en </a:t>
            </a:r>
            <a:r>
              <a:rPr lang="es-ES" sz="1400" dirty="0" err="1" smtClean="0"/>
              <a:t>relació</a:t>
            </a:r>
            <a:r>
              <a:rPr lang="es-ES" sz="1400" dirty="0" smtClean="0"/>
              <a:t> a </a:t>
            </a:r>
            <a:r>
              <a:rPr lang="es-ES" sz="1400" dirty="0" err="1" smtClean="0"/>
              <a:t>l’estancament</a:t>
            </a:r>
            <a:r>
              <a:rPr lang="es-ES" sz="1400" dirty="0" smtClean="0"/>
              <a:t> han </a:t>
            </a:r>
            <a:r>
              <a:rPr lang="es-ES" sz="1400" dirty="0" err="1" smtClean="0"/>
              <a:t>estat</a:t>
            </a:r>
            <a:r>
              <a:rPr lang="es-ES" sz="1400" dirty="0"/>
              <a:t>: </a:t>
            </a:r>
            <a:r>
              <a:rPr lang="es-ES" sz="1400" dirty="0" smtClean="0"/>
              <a:t>la falta </a:t>
            </a:r>
            <a:r>
              <a:rPr lang="es-ES" sz="1400" dirty="0" err="1" smtClean="0"/>
              <a:t>d’entesa</a:t>
            </a:r>
            <a:r>
              <a:rPr lang="es-ES" sz="1400" dirty="0" smtClean="0"/>
              <a:t> </a:t>
            </a:r>
            <a:r>
              <a:rPr lang="es-ES" sz="1400" dirty="0" err="1" smtClean="0"/>
              <a:t>amb</a:t>
            </a:r>
            <a:r>
              <a:rPr lang="es-ES" sz="1400" dirty="0" smtClean="0"/>
              <a:t> les </a:t>
            </a:r>
            <a:r>
              <a:rPr lang="es-ES" sz="1400" dirty="0" err="1" smtClean="0"/>
              <a:t>contrapart</a:t>
            </a:r>
            <a:r>
              <a:rPr lang="es-ES" sz="1400" dirty="0" smtClean="0"/>
              <a:t> i les </a:t>
            </a:r>
            <a:r>
              <a:rPr lang="es-ES" sz="1400" dirty="0" err="1"/>
              <a:t>discrepàncies</a:t>
            </a:r>
            <a:r>
              <a:rPr lang="es-ES" sz="1400" dirty="0"/>
              <a:t> en </a:t>
            </a:r>
            <a:r>
              <a:rPr lang="es-ES" sz="1400" dirty="0" smtClean="0"/>
              <a:t>el </a:t>
            </a:r>
            <a:r>
              <a:rPr lang="es-ES" sz="1400" dirty="0" err="1" smtClean="0"/>
              <a:t>seguiment</a:t>
            </a:r>
            <a:r>
              <a:rPr lang="es-ES" sz="1400" dirty="0" smtClean="0"/>
              <a:t>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projectes</a:t>
            </a:r>
            <a:r>
              <a:rPr lang="es-ES" sz="1400" dirty="0" smtClean="0"/>
              <a:t>, la manca </a:t>
            </a:r>
            <a:r>
              <a:rPr lang="es-ES" sz="1400" dirty="0"/>
              <a:t>de recursos </a:t>
            </a:r>
            <a:r>
              <a:rPr lang="es-ES" sz="1400" dirty="0" err="1" smtClean="0"/>
              <a:t>humans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municipals</a:t>
            </a:r>
            <a:r>
              <a:rPr lang="es-ES" sz="1400" dirty="0"/>
              <a:t> </a:t>
            </a:r>
            <a:r>
              <a:rPr lang="es-ES" sz="1400" dirty="0" smtClean="0"/>
              <a:t>per a impulsar-lo, la  </a:t>
            </a:r>
            <a:r>
              <a:rPr lang="es-ES" sz="1400" dirty="0" err="1"/>
              <a:t>dificultat</a:t>
            </a:r>
            <a:r>
              <a:rPr lang="es-ES" sz="1400" dirty="0"/>
              <a:t> per </a:t>
            </a:r>
            <a:r>
              <a:rPr lang="es-ES" sz="1400" dirty="0" err="1"/>
              <a:t>trobar</a:t>
            </a:r>
            <a:r>
              <a:rPr lang="es-ES" sz="1400" dirty="0"/>
              <a:t> un interlocutor de la </a:t>
            </a:r>
            <a:r>
              <a:rPr lang="es-ES" sz="1400" dirty="0" err="1"/>
              <a:t>societat</a:t>
            </a:r>
            <a:r>
              <a:rPr lang="es-ES" sz="1400" dirty="0"/>
              <a:t> civil que </a:t>
            </a:r>
            <a:r>
              <a:rPr lang="es-ES" sz="1400" dirty="0" err="1"/>
              <a:t>ho</a:t>
            </a:r>
            <a:r>
              <a:rPr lang="es-ES" sz="1400" dirty="0"/>
              <a:t> </a:t>
            </a:r>
            <a:r>
              <a:rPr lang="es-ES" sz="1400" dirty="0" err="1"/>
              <a:t>faci</a:t>
            </a:r>
            <a:r>
              <a:rPr lang="es-ES" sz="1400" dirty="0"/>
              <a:t> </a:t>
            </a:r>
            <a:r>
              <a:rPr lang="es-ES" sz="1400" dirty="0" err="1"/>
              <a:t>possible</a:t>
            </a:r>
            <a:r>
              <a:rPr lang="es-ES" sz="1400" dirty="0"/>
              <a:t> i que </a:t>
            </a:r>
            <a:r>
              <a:rPr lang="es-ES" sz="1400" dirty="0" err="1"/>
              <a:t>impulsi</a:t>
            </a:r>
            <a:r>
              <a:rPr lang="es-ES" sz="1400" dirty="0"/>
              <a:t> </a:t>
            </a:r>
            <a:r>
              <a:rPr lang="es-ES" sz="1400" dirty="0" err="1"/>
              <a:t>els</a:t>
            </a:r>
            <a:r>
              <a:rPr lang="es-ES" sz="1400" dirty="0"/>
              <a:t> </a:t>
            </a:r>
            <a:r>
              <a:rPr lang="es-ES" sz="1400" dirty="0" err="1"/>
              <a:t>possibles</a:t>
            </a:r>
            <a:r>
              <a:rPr lang="es-ES" sz="1400" dirty="0"/>
              <a:t> </a:t>
            </a:r>
            <a:r>
              <a:rPr lang="es-ES" sz="1400" dirty="0" err="1"/>
              <a:t>projectes</a:t>
            </a:r>
            <a:r>
              <a:rPr lang="es-ES" sz="1400" dirty="0"/>
              <a:t>. </a:t>
            </a:r>
            <a:endParaRPr lang="es-ES" sz="1400" dirty="0" smtClean="0"/>
          </a:p>
          <a:p>
            <a:pPr algn="just"/>
            <a:r>
              <a:rPr lang="es-ES" sz="1400" dirty="0" smtClean="0"/>
              <a:t>Les </a:t>
            </a:r>
            <a:r>
              <a:rPr lang="es-ES" sz="1400" dirty="0" err="1" smtClean="0"/>
              <a:t>principals</a:t>
            </a:r>
            <a:r>
              <a:rPr lang="es-ES" sz="1400" dirty="0" smtClean="0"/>
              <a:t> </a:t>
            </a:r>
            <a:r>
              <a:rPr lang="es-ES" sz="1400" dirty="0" err="1" smtClean="0"/>
              <a:t>raons</a:t>
            </a:r>
            <a:r>
              <a:rPr lang="es-ES" sz="1400" dirty="0" smtClean="0"/>
              <a:t> </a:t>
            </a:r>
            <a:r>
              <a:rPr lang="es-ES" sz="1400" dirty="0" err="1" smtClean="0"/>
              <a:t>aportades</a:t>
            </a:r>
            <a:r>
              <a:rPr lang="es-ES" sz="1400" dirty="0" smtClean="0"/>
              <a:t> en </a:t>
            </a:r>
            <a:r>
              <a:rPr lang="es-ES" sz="1400" dirty="0" err="1" smtClean="0"/>
              <a:t>relació</a:t>
            </a:r>
            <a:r>
              <a:rPr lang="es-ES" sz="1400" dirty="0" smtClean="0"/>
              <a:t> a les </a:t>
            </a:r>
            <a:r>
              <a:rPr lang="es-ES" sz="1400" dirty="0" err="1" smtClean="0"/>
              <a:t>necessitats</a:t>
            </a:r>
            <a:r>
              <a:rPr lang="es-ES" sz="1400" dirty="0" smtClean="0"/>
              <a:t> de </a:t>
            </a:r>
            <a:r>
              <a:rPr lang="es-ES" sz="1400" dirty="0" err="1" smtClean="0"/>
              <a:t>reformulació</a:t>
            </a:r>
            <a:r>
              <a:rPr lang="es-ES" sz="1400" dirty="0" smtClean="0"/>
              <a:t> han </a:t>
            </a:r>
            <a:r>
              <a:rPr lang="es-ES" sz="1400" dirty="0" err="1" smtClean="0"/>
              <a:t>estat</a:t>
            </a:r>
            <a:r>
              <a:rPr lang="es-ES" sz="1400" dirty="0" smtClean="0"/>
              <a:t>: la </a:t>
            </a:r>
            <a:r>
              <a:rPr lang="es-ES" sz="1400" dirty="0" err="1" smtClean="0"/>
              <a:t>necessitat</a:t>
            </a:r>
            <a:r>
              <a:rPr lang="es-ES" sz="1400" dirty="0" smtClean="0"/>
              <a:t> </a:t>
            </a:r>
            <a:r>
              <a:rPr lang="es-ES" sz="1400" dirty="0" err="1" smtClean="0"/>
              <a:t>d’afavorir</a:t>
            </a:r>
            <a:r>
              <a:rPr lang="es-ES" sz="1400" dirty="0" smtClean="0"/>
              <a:t> </a:t>
            </a:r>
            <a:r>
              <a:rPr lang="es-ES" sz="1400" dirty="0"/>
              <a:t>una </a:t>
            </a:r>
            <a:r>
              <a:rPr lang="es-ES" sz="1400" dirty="0" err="1"/>
              <a:t>major</a:t>
            </a:r>
            <a:r>
              <a:rPr lang="es-ES" sz="1400" dirty="0"/>
              <a:t> </a:t>
            </a:r>
            <a:r>
              <a:rPr lang="es-ES" sz="1400" dirty="0" err="1"/>
              <a:t>implicació</a:t>
            </a:r>
            <a:r>
              <a:rPr lang="es-ES" sz="1400" dirty="0"/>
              <a:t> de la </a:t>
            </a:r>
            <a:r>
              <a:rPr lang="es-ES" sz="1400" dirty="0" err="1"/>
              <a:t>ciutadania</a:t>
            </a:r>
            <a:r>
              <a:rPr lang="es-ES" sz="1400" dirty="0"/>
              <a:t>, </a:t>
            </a:r>
            <a:r>
              <a:rPr lang="es-ES" sz="1400" dirty="0" err="1"/>
              <a:t>mitjançant</a:t>
            </a:r>
            <a:r>
              <a:rPr lang="es-ES" sz="1400" dirty="0"/>
              <a:t> la </a:t>
            </a:r>
            <a:r>
              <a:rPr lang="es-ES" sz="1400" dirty="0" err="1"/>
              <a:t>participació</a:t>
            </a:r>
            <a:r>
              <a:rPr lang="es-ES" sz="1400" dirty="0"/>
              <a:t> de les </a:t>
            </a:r>
            <a:r>
              <a:rPr lang="es-ES" sz="1400" dirty="0" err="1"/>
              <a:t>entitats</a:t>
            </a:r>
            <a:r>
              <a:rPr lang="es-ES" sz="1400" dirty="0"/>
              <a:t> (</a:t>
            </a:r>
            <a:r>
              <a:rPr lang="es-ES" sz="1400" dirty="0" err="1"/>
              <a:t>joves</a:t>
            </a:r>
            <a:r>
              <a:rPr lang="es-ES" sz="1400" dirty="0"/>
              <a:t>, </a:t>
            </a:r>
            <a:r>
              <a:rPr lang="es-ES" sz="1400" dirty="0" err="1"/>
              <a:t>esportives</a:t>
            </a:r>
            <a:r>
              <a:rPr lang="es-ES" sz="1400" dirty="0"/>
              <a:t>...) i </a:t>
            </a:r>
            <a:r>
              <a:rPr lang="es-ES" sz="1400" dirty="0" err="1"/>
              <a:t>altres</a:t>
            </a:r>
            <a:r>
              <a:rPr lang="es-ES" sz="1400" dirty="0"/>
              <a:t> </a:t>
            </a:r>
            <a:r>
              <a:rPr lang="es-ES" sz="1400" dirty="0" err="1"/>
              <a:t>actors</a:t>
            </a:r>
            <a:r>
              <a:rPr lang="es-ES" sz="1400" dirty="0"/>
              <a:t> (</a:t>
            </a:r>
            <a:r>
              <a:rPr lang="es-ES" sz="1400" dirty="0" err="1"/>
              <a:t>mestres</a:t>
            </a:r>
            <a:r>
              <a:rPr lang="es-ES" sz="1400" dirty="0"/>
              <a:t>, </a:t>
            </a:r>
            <a:r>
              <a:rPr lang="es-ES" sz="1400" dirty="0" err="1"/>
              <a:t>tècnics</a:t>
            </a:r>
            <a:r>
              <a:rPr lang="es-ES" sz="1400" dirty="0"/>
              <a:t> </a:t>
            </a:r>
            <a:r>
              <a:rPr lang="es-ES" sz="1400" dirty="0" err="1"/>
              <a:t>municipals</a:t>
            </a:r>
            <a:r>
              <a:rPr lang="es-ES" sz="1400" dirty="0"/>
              <a:t>, </a:t>
            </a:r>
            <a:r>
              <a:rPr lang="es-ES" sz="1400" dirty="0" err="1"/>
              <a:t>Escola</a:t>
            </a:r>
            <a:r>
              <a:rPr lang="es-ES" sz="1400" dirty="0"/>
              <a:t> Arquitectura</a:t>
            </a:r>
            <a:r>
              <a:rPr lang="es-ES" sz="1400" dirty="0" smtClean="0"/>
              <a:t>...), </a:t>
            </a:r>
            <a:r>
              <a:rPr lang="es-ES" sz="1400" dirty="0" err="1" smtClean="0"/>
              <a:t>així</a:t>
            </a:r>
            <a:r>
              <a:rPr lang="es-ES" sz="1400" dirty="0" smtClean="0"/>
              <a:t> </a:t>
            </a:r>
            <a:r>
              <a:rPr lang="es-ES" sz="1400" dirty="0" err="1" smtClean="0"/>
              <a:t>com</a:t>
            </a:r>
            <a:r>
              <a:rPr lang="es-ES" sz="1400" dirty="0" smtClean="0"/>
              <a:t> la </a:t>
            </a:r>
            <a:r>
              <a:rPr lang="es-ES" sz="1400" dirty="0" err="1" smtClean="0"/>
              <a:t>voluntat</a:t>
            </a:r>
            <a:r>
              <a:rPr lang="es-ES" sz="1400" dirty="0" smtClean="0"/>
              <a:t> de donar </a:t>
            </a:r>
            <a:r>
              <a:rPr lang="es-ES" sz="1400" dirty="0" err="1" smtClean="0"/>
              <a:t>més</a:t>
            </a:r>
            <a:r>
              <a:rPr lang="es-ES" sz="1400" dirty="0" smtClean="0"/>
              <a:t> pes a la </a:t>
            </a:r>
            <a:r>
              <a:rPr lang="es-ES" sz="1400" dirty="0" err="1" smtClean="0"/>
              <a:t>cooperació</a:t>
            </a:r>
            <a:r>
              <a:rPr lang="es-ES" sz="1400" dirty="0" smtClean="0"/>
              <a:t> </a:t>
            </a:r>
            <a:r>
              <a:rPr lang="es-ES" sz="1400" dirty="0" err="1" smtClean="0"/>
              <a:t>tècnica</a:t>
            </a:r>
            <a:r>
              <a:rPr lang="es-ES" sz="1400" dirty="0" smtClean="0"/>
              <a:t> directa per superar la </a:t>
            </a:r>
            <a:r>
              <a:rPr lang="es-ES" sz="1400" dirty="0" err="1" smtClean="0"/>
              <a:t>visió</a:t>
            </a:r>
            <a:r>
              <a:rPr lang="es-ES" sz="1400" dirty="0" smtClean="0"/>
              <a:t> </a:t>
            </a:r>
            <a:r>
              <a:rPr lang="es-ES" sz="1400" dirty="0" err="1" smtClean="0"/>
              <a:t>assistencialista</a:t>
            </a:r>
            <a:r>
              <a:rPr lang="es-ES" sz="1400" dirty="0" smtClean="0"/>
              <a:t>.</a:t>
            </a:r>
          </a:p>
          <a:p>
            <a:pPr marL="0" indent="0">
              <a:buNone/>
            </a:pPr>
            <a:endParaRPr lang="ca-ES" sz="1400" dirty="0"/>
          </a:p>
          <a:p>
            <a:endParaRPr lang="ca-ES" sz="1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16" y="1314439"/>
            <a:ext cx="4229789" cy="248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77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riángulo isósceles"/>
          <p:cNvSpPr/>
          <p:nvPr/>
        </p:nvSpPr>
        <p:spPr>
          <a:xfrm>
            <a:off x="1518130" y="2113524"/>
            <a:ext cx="1283204" cy="1044116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3 Rectángulo"/>
          <p:cNvSpPr/>
          <p:nvPr/>
        </p:nvSpPr>
        <p:spPr>
          <a:xfrm>
            <a:off x="1577198" y="1988840"/>
            <a:ext cx="122413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Entitat</a:t>
            </a:r>
            <a:r>
              <a:rPr lang="es-ES" sz="1400" dirty="0" smtClean="0">
                <a:solidFill>
                  <a:schemeClr val="tx1"/>
                </a:solidFill>
              </a:rPr>
              <a:t> pro-</a:t>
            </a:r>
            <a:r>
              <a:rPr lang="es-ES" sz="1400" dirty="0" err="1" smtClean="0">
                <a:solidFill>
                  <a:schemeClr val="tx1"/>
                </a:solidFill>
              </a:rPr>
              <a:t>sàhara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2875368"/>
            <a:ext cx="1499228" cy="520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Ajuntament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39752" y="2891859"/>
            <a:ext cx="136815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Govern</a:t>
            </a:r>
            <a:r>
              <a:rPr lang="es-ES" sz="1400" dirty="0" smtClean="0">
                <a:solidFill>
                  <a:schemeClr val="tx1"/>
                </a:solidFill>
              </a:rPr>
              <a:t> RASD</a:t>
            </a:r>
          </a:p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Front </a:t>
            </a:r>
            <a:r>
              <a:rPr lang="es-ES" sz="1400" dirty="0" err="1" smtClean="0">
                <a:solidFill>
                  <a:schemeClr val="tx1"/>
                </a:solidFill>
              </a:rPr>
              <a:t>Polissari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4048067" y="2783630"/>
            <a:ext cx="684076" cy="53400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8 Elipse"/>
          <p:cNvSpPr/>
          <p:nvPr/>
        </p:nvSpPr>
        <p:spPr>
          <a:xfrm>
            <a:off x="6085431" y="2683136"/>
            <a:ext cx="2016224" cy="6345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Programa </a:t>
            </a:r>
            <a:r>
              <a:rPr lang="es-ES" sz="1200" dirty="0" err="1" smtClean="0">
                <a:solidFill>
                  <a:schemeClr val="tx1"/>
                </a:solidFill>
              </a:rPr>
              <a:t>amb</a:t>
            </a:r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</a:rPr>
              <a:t>línies</a:t>
            </a:r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</a:rPr>
              <a:t>estratègiques</a:t>
            </a:r>
            <a:r>
              <a:rPr lang="es-ES" sz="1200" dirty="0" smtClean="0">
                <a:solidFill>
                  <a:schemeClr val="tx1"/>
                </a:solidFill>
              </a:rPr>
              <a:t> i </a:t>
            </a:r>
            <a:r>
              <a:rPr lang="es-ES" sz="1200" dirty="0" err="1" smtClean="0">
                <a:solidFill>
                  <a:schemeClr val="tx1"/>
                </a:solidFill>
              </a:rPr>
              <a:t>instruments</a:t>
            </a:r>
            <a:endParaRPr lang="es-ES" sz="1200" dirty="0" smtClean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812360" y="2174629"/>
            <a:ext cx="122413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Entitat</a:t>
            </a:r>
            <a:r>
              <a:rPr lang="es-ES" sz="1400" dirty="0" smtClean="0">
                <a:solidFill>
                  <a:schemeClr val="tx1"/>
                </a:solidFill>
              </a:rPr>
              <a:t> pro-</a:t>
            </a:r>
            <a:r>
              <a:rPr lang="es-ES" sz="1400" dirty="0" err="1" smtClean="0">
                <a:solidFill>
                  <a:schemeClr val="tx1"/>
                </a:solidFill>
              </a:rPr>
              <a:t>sàhara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861295" y="2188929"/>
            <a:ext cx="1224136" cy="520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Ajuntament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61295" y="4113076"/>
            <a:ext cx="122413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Govern</a:t>
            </a:r>
            <a:r>
              <a:rPr lang="es-ES" sz="1400" dirty="0" smtClean="0">
                <a:solidFill>
                  <a:schemeClr val="tx1"/>
                </a:solidFill>
              </a:rPr>
              <a:t> RASD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351167" y="1340768"/>
            <a:ext cx="320435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Organismes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públics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especialitats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sectorialment</a:t>
            </a:r>
            <a:r>
              <a:rPr lang="es-ES" sz="1400" dirty="0" smtClean="0">
                <a:solidFill>
                  <a:schemeClr val="tx1"/>
                </a:solidFill>
              </a:rPr>
              <a:t> (</a:t>
            </a:r>
            <a:r>
              <a:rPr lang="es-ES" sz="1400" dirty="0" err="1" smtClean="0">
                <a:solidFill>
                  <a:schemeClr val="tx1"/>
                </a:solidFill>
              </a:rPr>
              <a:t>residus</a:t>
            </a:r>
            <a:r>
              <a:rPr lang="es-ES" sz="1400" dirty="0" smtClean="0">
                <a:solidFill>
                  <a:schemeClr val="tx1"/>
                </a:solidFill>
              </a:rPr>
              <a:t>, </a:t>
            </a:r>
            <a:r>
              <a:rPr lang="es-ES" sz="1400" dirty="0" err="1" smtClean="0">
                <a:solidFill>
                  <a:schemeClr val="tx1"/>
                </a:solidFill>
              </a:rPr>
              <a:t>aigües</a:t>
            </a:r>
            <a:r>
              <a:rPr lang="es-ES" sz="1400" dirty="0" smtClean="0">
                <a:solidFill>
                  <a:schemeClr val="tx1"/>
                </a:solidFill>
              </a:rPr>
              <a:t>, </a:t>
            </a:r>
            <a:r>
              <a:rPr lang="es-ES" sz="1400" dirty="0" err="1" smtClean="0">
                <a:solidFill>
                  <a:schemeClr val="tx1"/>
                </a:solidFill>
              </a:rPr>
              <a:t>salut</a:t>
            </a:r>
            <a:r>
              <a:rPr lang="es-ES" sz="1400" dirty="0" smtClean="0">
                <a:solidFill>
                  <a:schemeClr val="tx1"/>
                </a:solidFill>
              </a:rPr>
              <a:t>, </a:t>
            </a:r>
            <a:r>
              <a:rPr lang="es-ES" sz="1400" dirty="0" err="1" smtClean="0">
                <a:solidFill>
                  <a:schemeClr val="tx1"/>
                </a:solidFill>
              </a:rPr>
              <a:t>educació</a:t>
            </a:r>
            <a:r>
              <a:rPr lang="es-ES" sz="1400" dirty="0" smtClean="0">
                <a:solidFill>
                  <a:schemeClr val="tx1"/>
                </a:solidFill>
              </a:rPr>
              <a:t>, etc..) 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812360" y="3531685"/>
            <a:ext cx="122413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Centres </a:t>
            </a:r>
            <a:r>
              <a:rPr lang="es-ES" sz="1400" dirty="0" err="1" smtClean="0">
                <a:solidFill>
                  <a:schemeClr val="tx1"/>
                </a:solidFill>
              </a:rPr>
              <a:t>educatiu</a:t>
            </a:r>
            <a:r>
              <a:rPr lang="es-ES" sz="1400" dirty="0" smtClean="0">
                <a:solidFill>
                  <a:schemeClr val="tx1"/>
                </a:solidFill>
              </a:rPr>
              <a:t> i </a:t>
            </a:r>
            <a:r>
              <a:rPr lang="es-ES" sz="1400" dirty="0" err="1" smtClean="0">
                <a:solidFill>
                  <a:schemeClr val="tx1"/>
                </a:solidFill>
              </a:rPr>
              <a:t>universitaris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861295" y="3317636"/>
            <a:ext cx="122413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Centres </a:t>
            </a:r>
            <a:r>
              <a:rPr lang="es-ES" sz="1400" dirty="0" err="1" smtClean="0">
                <a:solidFill>
                  <a:schemeClr val="tx1"/>
                </a:solidFill>
              </a:rPr>
              <a:t>educatiu</a:t>
            </a:r>
            <a:r>
              <a:rPr lang="es-ES" sz="1400" dirty="0" smtClean="0">
                <a:solidFill>
                  <a:schemeClr val="tx1"/>
                </a:solidFill>
              </a:rPr>
              <a:t> i </a:t>
            </a:r>
            <a:r>
              <a:rPr lang="es-ES" sz="1400" dirty="0" err="1" smtClean="0">
                <a:solidFill>
                  <a:schemeClr val="tx1"/>
                </a:solidFill>
              </a:rPr>
              <a:t>universitaris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62070" y="2113524"/>
            <a:ext cx="122413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Universitat</a:t>
            </a:r>
            <a:endParaRPr lang="ca-ES" sz="1400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534493" y="4365104"/>
            <a:ext cx="1368152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>
                <a:solidFill>
                  <a:schemeClr val="tx1"/>
                </a:solidFill>
              </a:rPr>
              <a:t>Govern</a:t>
            </a:r>
            <a:r>
              <a:rPr lang="es-ES" sz="1400" dirty="0" smtClean="0">
                <a:solidFill>
                  <a:schemeClr val="tx1"/>
                </a:solidFill>
              </a:rPr>
              <a:t> RASD</a:t>
            </a:r>
            <a:endParaRPr lang="ca-ES" sz="14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 de flecha"/>
          <p:cNvCxnSpPr>
            <a:stCxn id="9" idx="4"/>
          </p:cNvCxnSpPr>
          <p:nvPr/>
        </p:nvCxnSpPr>
        <p:spPr>
          <a:xfrm>
            <a:off x="7093543" y="3317636"/>
            <a:ext cx="0" cy="198357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145559" y="3157640"/>
            <a:ext cx="0" cy="198357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755576" y="5301208"/>
            <a:ext cx="338437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u="sng" dirty="0" err="1" smtClean="0">
                <a:solidFill>
                  <a:schemeClr val="accent6">
                    <a:lumMod val="75000"/>
                  </a:schemeClr>
                </a:solidFill>
              </a:rPr>
              <a:t>Modalitat</a:t>
            </a:r>
            <a:r>
              <a:rPr lang="es-ES" sz="1400" u="sng" dirty="0" smtClean="0">
                <a:solidFill>
                  <a:schemeClr val="accent6">
                    <a:lumMod val="75000"/>
                  </a:schemeClr>
                </a:solidFill>
              </a:rPr>
              <a:t> i </a:t>
            </a:r>
            <a:r>
              <a:rPr lang="es-ES" sz="1400" u="sng" dirty="0" err="1" smtClean="0">
                <a:solidFill>
                  <a:schemeClr val="accent6">
                    <a:lumMod val="75000"/>
                  </a:schemeClr>
                </a:solidFill>
              </a:rPr>
              <a:t>instrument</a:t>
            </a:r>
            <a:r>
              <a:rPr lang="es-ES" sz="1400" u="sng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s-ES" sz="1400" u="sng" dirty="0" err="1" smtClean="0">
                <a:solidFill>
                  <a:schemeClr val="accent6">
                    <a:lumMod val="75000"/>
                  </a:schemeClr>
                </a:solidFill>
              </a:rPr>
              <a:t>cooperació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Iniciativa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entitats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Projectes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d’AH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sensibilització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i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lleure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educatiu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salut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educació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(en </a:t>
            </a:r>
            <a:r>
              <a:rPr lang="es-ES" sz="1400" dirty="0" err="1" smtClean="0">
                <a:solidFill>
                  <a:schemeClr val="accent6">
                    <a:lumMod val="75000"/>
                  </a:schemeClr>
                </a:solidFill>
              </a:rPr>
              <a:t>menys</a:t>
            </a:r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 mesura)</a:t>
            </a:r>
            <a:endParaRPr lang="ca-E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004047" y="5301208"/>
            <a:ext cx="3898597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u="sng" dirty="0" err="1" smtClean="0">
                <a:solidFill>
                  <a:schemeClr val="accent5">
                    <a:lumMod val="75000"/>
                  </a:schemeClr>
                </a:solidFill>
              </a:rPr>
              <a:t>Modalitat</a:t>
            </a:r>
            <a:r>
              <a:rPr lang="es-ES" sz="1400" u="sng" dirty="0" smtClean="0">
                <a:solidFill>
                  <a:schemeClr val="accent5">
                    <a:lumMod val="75000"/>
                  </a:schemeClr>
                </a:solidFill>
              </a:rPr>
              <a:t> i </a:t>
            </a:r>
            <a:r>
              <a:rPr lang="es-ES" sz="1400" u="sng" dirty="0" err="1" smtClean="0">
                <a:solidFill>
                  <a:schemeClr val="accent5">
                    <a:lumMod val="75000"/>
                  </a:schemeClr>
                </a:solidFill>
              </a:rPr>
              <a:t>instrument</a:t>
            </a:r>
            <a:r>
              <a:rPr lang="es-ES" sz="1400" u="sng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s-ES" sz="1400" u="sng" dirty="0" err="1" smtClean="0">
                <a:solidFill>
                  <a:schemeClr val="accent5">
                    <a:lumMod val="75000"/>
                  </a:schemeClr>
                </a:solidFill>
              </a:rPr>
              <a:t>cooperació</a:t>
            </a:r>
            <a:r>
              <a:rPr lang="es-ES" sz="1400" u="sng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Iniciativa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entitats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cooperació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 directa i concertada, i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cooperació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elegada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Projectes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  de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cooperació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 sectorial (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educació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juventut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residus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aigua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salut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etc.),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d’AH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sensibilització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 i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lleure</a:t>
            </a: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1400" dirty="0" err="1" smtClean="0">
                <a:solidFill>
                  <a:schemeClr val="accent5">
                    <a:lumMod val="75000"/>
                  </a:schemeClr>
                </a:solidFill>
              </a:rPr>
              <a:t>educatiu</a:t>
            </a:r>
            <a:endParaRPr lang="ca-E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038780" y="188640"/>
            <a:ext cx="483747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 smtClean="0">
                <a:solidFill>
                  <a:schemeClr val="tx1"/>
                </a:solidFill>
              </a:rPr>
              <a:t>Visió</a:t>
            </a:r>
            <a:r>
              <a:rPr lang="es-ES" sz="2000" dirty="0" smtClean="0">
                <a:solidFill>
                  <a:schemeClr val="tx1"/>
                </a:solidFill>
              </a:rPr>
              <a:t> de les </a:t>
            </a:r>
            <a:r>
              <a:rPr lang="es-ES" sz="2000" dirty="0" err="1" smtClean="0">
                <a:solidFill>
                  <a:schemeClr val="tx1"/>
                </a:solidFill>
              </a:rPr>
              <a:t>experiències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</a:rPr>
              <a:t>reformulació</a:t>
            </a:r>
            <a:endParaRPr lang="ca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25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3. Quines </a:t>
            </a:r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han estat les accions realitzades amb els campaments sahrauís en els darrers 5 anys (2012-2017)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5" y="2217738"/>
            <a:ext cx="47307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equips</a:t>
            </a:r>
            <a:r>
              <a:rPr lang="es-ES" sz="2000" dirty="0" smtClean="0"/>
              <a:t> </a:t>
            </a:r>
            <a:r>
              <a:rPr lang="es-ES" sz="2000" dirty="0" err="1" smtClean="0"/>
              <a:t>tècnics</a:t>
            </a:r>
            <a:r>
              <a:rPr lang="es-ES" sz="2000" dirty="0" smtClean="0"/>
              <a:t> municipal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ajuntaments</a:t>
            </a:r>
            <a:r>
              <a:rPr lang="es-ES" sz="2000" dirty="0" smtClean="0"/>
              <a:t> </a:t>
            </a:r>
            <a:r>
              <a:rPr lang="es-ES" sz="2000" dirty="0" err="1" smtClean="0"/>
              <a:t>membres</a:t>
            </a:r>
            <a:r>
              <a:rPr lang="es-ES" sz="2000" dirty="0" smtClean="0"/>
              <a:t> de la CCASPS </a:t>
            </a:r>
            <a:r>
              <a:rPr lang="es-ES" sz="2000" dirty="0" err="1" smtClean="0"/>
              <a:t>tenen</a:t>
            </a:r>
            <a:r>
              <a:rPr lang="es-ES" sz="2000" dirty="0" smtClean="0"/>
              <a:t> un </a:t>
            </a:r>
            <a:r>
              <a:rPr lang="es-ES" sz="2000" dirty="0" err="1" smtClean="0"/>
              <a:t>major</a:t>
            </a:r>
            <a:r>
              <a:rPr lang="es-ES" sz="2000" dirty="0" smtClean="0"/>
              <a:t> </a:t>
            </a:r>
            <a:r>
              <a:rPr lang="es-ES" sz="2000" dirty="0" err="1" smtClean="0"/>
              <a:t>coneixement</a:t>
            </a:r>
            <a:r>
              <a:rPr lang="es-ES" sz="2000" dirty="0" smtClean="0"/>
              <a:t> de les </a:t>
            </a:r>
            <a:r>
              <a:rPr lang="es-ES" sz="2000" dirty="0" err="1" smtClean="0"/>
              <a:t>accions</a:t>
            </a:r>
            <a:r>
              <a:rPr lang="es-ES" sz="2000" dirty="0" smtClean="0"/>
              <a:t> </a:t>
            </a:r>
            <a:r>
              <a:rPr lang="ca-ES" sz="2000" dirty="0"/>
              <a:t>realitzades amb els campaments sahrauís en els darrers 5 anys (2012-2017) </a:t>
            </a:r>
            <a:r>
              <a:rPr lang="es-ES" sz="2000" dirty="0" smtClean="0"/>
              <a:t>que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no en </a:t>
            </a:r>
            <a:r>
              <a:rPr lang="es-ES" sz="2000" dirty="0" err="1" smtClean="0"/>
              <a:t>són</a:t>
            </a:r>
            <a:r>
              <a:rPr lang="es-ES" sz="2000" dirty="0" smtClean="0"/>
              <a:t> </a:t>
            </a:r>
            <a:r>
              <a:rPr lang="es-ES" sz="2000" dirty="0" err="1" smtClean="0"/>
              <a:t>membres</a:t>
            </a:r>
            <a:r>
              <a:rPr lang="es-ES" sz="2000" dirty="0" smtClean="0"/>
              <a:t>. 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7849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5" y="2217738"/>
            <a:ext cx="47307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smtClean="0">
                <a:solidFill>
                  <a:schemeClr val="accent4">
                    <a:lumMod val="75000"/>
                  </a:schemeClr>
                </a:solidFill>
              </a:rPr>
              <a:t>3. Quines han estat les accions realitzades amb els campaments sahrauís en els darrers 5 anys (2012-2017)</a:t>
            </a: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Una </a:t>
            </a:r>
            <a:r>
              <a:rPr lang="es-ES" sz="2000" dirty="0" err="1" smtClean="0"/>
              <a:t>part</a:t>
            </a:r>
            <a:r>
              <a:rPr lang="es-ES" sz="2000" dirty="0" smtClean="0"/>
              <a:t>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ajuntaments</a:t>
            </a:r>
            <a:r>
              <a:rPr lang="es-ES" sz="2000" dirty="0" smtClean="0"/>
              <a:t> </a:t>
            </a:r>
            <a:r>
              <a:rPr lang="es-ES" sz="2000" dirty="0" err="1" smtClean="0"/>
              <a:t>membres</a:t>
            </a:r>
            <a:r>
              <a:rPr lang="es-ES" sz="2000" dirty="0" smtClean="0"/>
              <a:t> de la </a:t>
            </a:r>
            <a:r>
              <a:rPr lang="es-ES" sz="2000" dirty="0"/>
              <a:t>CCASPS (42%) reporten </a:t>
            </a:r>
            <a:r>
              <a:rPr lang="es-ES" sz="2000" dirty="0" err="1" smtClean="0"/>
              <a:t>haver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realitzat</a:t>
            </a:r>
            <a:r>
              <a:rPr lang="es-ES" sz="2000" dirty="0" smtClean="0"/>
              <a:t> visites </a:t>
            </a:r>
            <a:r>
              <a:rPr lang="es-ES" sz="2000" dirty="0" err="1" smtClean="0"/>
              <a:t>institucionals</a:t>
            </a:r>
            <a:r>
              <a:rPr lang="es-ES" sz="2000" dirty="0" smtClean="0"/>
              <a:t>  a les </a:t>
            </a:r>
            <a:r>
              <a:rPr lang="es-ES" sz="2000" dirty="0" err="1" smtClean="0"/>
              <a:t>daires</a:t>
            </a:r>
            <a:r>
              <a:rPr lang="es-ES" sz="2000" dirty="0" smtClean="0"/>
              <a:t> </a:t>
            </a:r>
            <a:r>
              <a:rPr lang="es-ES" sz="2000" dirty="0" err="1" smtClean="0"/>
              <a:t>sahrauís</a:t>
            </a:r>
            <a:r>
              <a:rPr lang="es-ES" sz="2000" dirty="0" smtClean="0"/>
              <a:t> en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últims</a:t>
            </a:r>
            <a:r>
              <a:rPr lang="es-ES" sz="2000" dirty="0" smtClean="0"/>
              <a:t> cinc </a:t>
            </a:r>
            <a:r>
              <a:rPr lang="es-ES" sz="2000" dirty="0" err="1" smtClean="0"/>
              <a:t>anys</a:t>
            </a:r>
            <a:r>
              <a:rPr lang="es-ES" sz="2000" dirty="0" smtClean="0"/>
              <a:t> </a:t>
            </a:r>
            <a:r>
              <a:rPr lang="es-ES" sz="2000" dirty="0" err="1" smtClean="0"/>
              <a:t>mentres</a:t>
            </a:r>
            <a:r>
              <a:rPr lang="es-ES" sz="2000" dirty="0" smtClean="0"/>
              <a:t> que </a:t>
            </a:r>
            <a:r>
              <a:rPr lang="es-ES" sz="2000" dirty="0" err="1" smtClean="0"/>
              <a:t>els</a:t>
            </a:r>
            <a:r>
              <a:rPr lang="es-ES" sz="2000" dirty="0" smtClean="0"/>
              <a:t> no </a:t>
            </a:r>
            <a:r>
              <a:rPr lang="es-ES" sz="2000" dirty="0" err="1" smtClean="0"/>
              <a:t>membres</a:t>
            </a:r>
            <a:r>
              <a:rPr lang="es-ES" sz="2000" dirty="0" smtClean="0"/>
              <a:t> (100%) </a:t>
            </a:r>
            <a:r>
              <a:rPr lang="es-ES" sz="2000" dirty="0" err="1" smtClean="0"/>
              <a:t>manifesten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n’han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realitzat</a:t>
            </a:r>
            <a:r>
              <a:rPr lang="es-ES" sz="2000" dirty="0" smtClean="0"/>
              <a:t>.   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2164580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smtClean="0">
                <a:solidFill>
                  <a:schemeClr val="accent4">
                    <a:lumMod val="75000"/>
                  </a:schemeClr>
                </a:solidFill>
              </a:rPr>
              <a:t>3. Quines han estat les accions realitzades amb els campaments sahrauís en els darrers 5 anys (2012-2017)</a:t>
            </a: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5417840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Una </a:t>
            </a:r>
            <a:r>
              <a:rPr lang="es-ES" sz="2000" dirty="0" err="1" smtClean="0"/>
              <a:t>part</a:t>
            </a:r>
            <a:r>
              <a:rPr lang="es-ES" sz="2000" dirty="0" smtClean="0"/>
              <a:t>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ajuntaments</a:t>
            </a:r>
            <a:r>
              <a:rPr lang="es-ES" sz="2000" dirty="0" smtClean="0"/>
              <a:t> </a:t>
            </a:r>
            <a:r>
              <a:rPr lang="es-ES" sz="2000" dirty="0" err="1" smtClean="0"/>
              <a:t>membres</a:t>
            </a:r>
            <a:r>
              <a:rPr lang="es-ES" sz="2000" dirty="0" smtClean="0"/>
              <a:t> de la </a:t>
            </a:r>
            <a:r>
              <a:rPr lang="es-ES" sz="2000" dirty="0"/>
              <a:t>CCASPS </a:t>
            </a:r>
            <a:r>
              <a:rPr lang="es-ES" sz="2000" dirty="0" smtClean="0"/>
              <a:t>(25%) </a:t>
            </a:r>
            <a:r>
              <a:rPr lang="es-ES" sz="2000" dirty="0"/>
              <a:t>reporten </a:t>
            </a:r>
            <a:r>
              <a:rPr lang="es-ES" sz="2000" dirty="0" err="1" smtClean="0"/>
              <a:t>haver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realitzat</a:t>
            </a:r>
            <a:r>
              <a:rPr lang="es-ES" sz="2000" dirty="0" smtClean="0"/>
              <a:t> </a:t>
            </a:r>
            <a:r>
              <a:rPr lang="es-ES" sz="2000" dirty="0" err="1" smtClean="0"/>
              <a:t>projectes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directa </a:t>
            </a:r>
            <a:r>
              <a:rPr lang="es-ES" sz="2000" dirty="0" err="1" smtClean="0"/>
              <a:t>amb</a:t>
            </a:r>
            <a:r>
              <a:rPr lang="es-ES" sz="2000" dirty="0" smtClean="0"/>
              <a:t> les </a:t>
            </a:r>
            <a:r>
              <a:rPr lang="es-ES" sz="2000" dirty="0" err="1" smtClean="0"/>
              <a:t>daires</a:t>
            </a:r>
            <a:r>
              <a:rPr lang="es-ES" sz="2000" dirty="0" smtClean="0"/>
              <a:t> </a:t>
            </a:r>
            <a:r>
              <a:rPr lang="es-ES" sz="2000" dirty="0" err="1" smtClean="0"/>
              <a:t>sahrauís</a:t>
            </a:r>
            <a:r>
              <a:rPr lang="es-ES" sz="2000" dirty="0" smtClean="0"/>
              <a:t> en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últims</a:t>
            </a:r>
            <a:r>
              <a:rPr lang="es-ES" sz="2000" dirty="0" smtClean="0"/>
              <a:t> cinc </a:t>
            </a:r>
            <a:r>
              <a:rPr lang="es-ES" sz="2000" dirty="0" err="1" smtClean="0"/>
              <a:t>anys</a:t>
            </a:r>
            <a:r>
              <a:rPr lang="es-ES" sz="2000" dirty="0" smtClean="0"/>
              <a:t> </a:t>
            </a:r>
            <a:r>
              <a:rPr lang="es-ES" sz="2000" dirty="0" err="1" smtClean="0"/>
              <a:t>mentres</a:t>
            </a:r>
            <a:r>
              <a:rPr lang="es-ES" sz="2000" dirty="0" smtClean="0"/>
              <a:t> que </a:t>
            </a:r>
            <a:r>
              <a:rPr lang="es-ES" sz="2000" dirty="0" err="1" smtClean="0"/>
              <a:t>els</a:t>
            </a:r>
            <a:r>
              <a:rPr lang="es-ES" sz="2000" dirty="0" smtClean="0"/>
              <a:t> no </a:t>
            </a:r>
            <a:r>
              <a:rPr lang="es-ES" sz="2000" dirty="0" err="1" smtClean="0"/>
              <a:t>membres</a:t>
            </a:r>
            <a:r>
              <a:rPr lang="es-ES" sz="2000" dirty="0" smtClean="0"/>
              <a:t> (100%) </a:t>
            </a:r>
            <a:r>
              <a:rPr lang="es-ES" sz="2000" dirty="0" err="1" smtClean="0"/>
              <a:t>manifesten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n’han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realitzat</a:t>
            </a:r>
            <a:r>
              <a:rPr lang="es-ES" sz="2000" dirty="0" smtClean="0"/>
              <a:t>. </a:t>
            </a:r>
            <a:r>
              <a:rPr lang="es-ES" sz="2000" dirty="0" err="1" smtClean="0"/>
              <a:t>Aquests</a:t>
            </a:r>
            <a:r>
              <a:rPr lang="es-ES" sz="2000" dirty="0" smtClean="0"/>
              <a:t> </a:t>
            </a:r>
            <a:r>
              <a:rPr lang="es-ES" sz="2000" dirty="0" err="1" smtClean="0"/>
              <a:t>projectes</a:t>
            </a:r>
            <a:r>
              <a:rPr lang="es-ES" sz="2000" dirty="0" smtClean="0"/>
              <a:t> </a:t>
            </a:r>
            <a:r>
              <a:rPr lang="es-ES" sz="2000" dirty="0" err="1" smtClean="0"/>
              <a:t>són</a:t>
            </a:r>
            <a:r>
              <a:rPr lang="es-ES" sz="2000" dirty="0" smtClean="0"/>
              <a:t> </a:t>
            </a:r>
            <a:r>
              <a:rPr lang="es-ES" sz="2000" dirty="0" err="1" smtClean="0"/>
              <a:t>majoritàriament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concertada.  </a:t>
            </a:r>
            <a:endParaRPr lang="ca-ES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5491847" y="1916832"/>
            <a:ext cx="33310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 err="1" smtClean="0">
                <a:solidFill>
                  <a:srgbClr val="0070C0"/>
                </a:solidFill>
              </a:rPr>
              <a:t>Cooperació</a:t>
            </a:r>
            <a:r>
              <a:rPr lang="es-ES" sz="1300" b="1" dirty="0" smtClean="0">
                <a:solidFill>
                  <a:srgbClr val="0070C0"/>
                </a:solidFill>
              </a:rPr>
              <a:t> directa </a:t>
            </a:r>
            <a:r>
              <a:rPr lang="es-ES" sz="1300" b="1" dirty="0" err="1" smtClean="0">
                <a:solidFill>
                  <a:srgbClr val="0070C0"/>
                </a:solidFill>
              </a:rPr>
              <a:t>però</a:t>
            </a:r>
            <a:r>
              <a:rPr lang="es-ES" sz="1300" b="1" dirty="0" smtClean="0">
                <a:solidFill>
                  <a:srgbClr val="0070C0"/>
                </a:solidFill>
              </a:rPr>
              <a:t> concertada*: </a:t>
            </a:r>
            <a:r>
              <a:rPr lang="es-ES" sz="1300" dirty="0" err="1" smtClean="0">
                <a:solidFill>
                  <a:srgbClr val="0070C0"/>
                </a:solidFill>
              </a:rPr>
              <a:t>Ajuntaments</a:t>
            </a:r>
            <a:r>
              <a:rPr lang="es-ES" sz="1300" dirty="0" smtClean="0">
                <a:solidFill>
                  <a:srgbClr val="0070C0"/>
                </a:solidFill>
              </a:rPr>
              <a:t> a través </a:t>
            </a:r>
            <a:r>
              <a:rPr lang="es-ES" sz="1300" dirty="0" err="1" smtClean="0">
                <a:solidFill>
                  <a:srgbClr val="0070C0"/>
                </a:solidFill>
              </a:rPr>
              <a:t>entitat</a:t>
            </a:r>
            <a:r>
              <a:rPr lang="es-ES" sz="1300" dirty="0" smtClean="0">
                <a:solidFill>
                  <a:srgbClr val="0070C0"/>
                </a:solidFill>
              </a:rPr>
              <a:t> pro-</a:t>
            </a:r>
            <a:r>
              <a:rPr lang="es-ES" sz="1300" dirty="0" err="1" smtClean="0">
                <a:solidFill>
                  <a:srgbClr val="0070C0"/>
                </a:solidFill>
              </a:rPr>
              <a:t>sàhara</a:t>
            </a:r>
            <a:r>
              <a:rPr lang="es-ES" sz="1300" dirty="0" smtClean="0">
                <a:solidFill>
                  <a:srgbClr val="0070C0"/>
                </a:solidFill>
              </a:rPr>
              <a:t>.</a:t>
            </a:r>
          </a:p>
          <a:p>
            <a:endParaRPr lang="es-ES" sz="1300" b="1" dirty="0" smtClean="0">
              <a:solidFill>
                <a:srgbClr val="0070C0"/>
              </a:solidFill>
            </a:endParaRPr>
          </a:p>
          <a:p>
            <a:r>
              <a:rPr lang="es-ES" sz="1300" b="1" dirty="0" err="1" smtClean="0">
                <a:solidFill>
                  <a:srgbClr val="0070C0"/>
                </a:solidFill>
              </a:rPr>
              <a:t>Àmbits</a:t>
            </a:r>
            <a:r>
              <a:rPr lang="es-ES" sz="1300" b="1" dirty="0" smtClean="0">
                <a:solidFill>
                  <a:srgbClr val="0070C0"/>
                </a:solidFill>
              </a:rPr>
              <a:t> </a:t>
            </a:r>
            <a:r>
              <a:rPr lang="es-ES" sz="1300" b="1" dirty="0" err="1" smtClean="0">
                <a:solidFill>
                  <a:srgbClr val="0070C0"/>
                </a:solidFill>
              </a:rPr>
              <a:t>d’intervenció</a:t>
            </a:r>
            <a:r>
              <a:rPr lang="es-ES" sz="13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ca-ES" sz="1300" dirty="0" smtClean="0">
                <a:solidFill>
                  <a:schemeClr val="accent1"/>
                </a:solidFill>
              </a:rPr>
              <a:t>Suport econòmic i material per al manteniment de serveis de salut, aigua (dipòsits i mànegues), culturals: equipament dispensaris, compra medicaments, dipòsits d’aigua, etc. </a:t>
            </a:r>
          </a:p>
          <a:p>
            <a:r>
              <a:rPr lang="ca-ES" sz="1300" dirty="0" smtClean="0">
                <a:solidFill>
                  <a:schemeClr val="accent1"/>
                </a:solidFill>
              </a:rPr>
              <a:t>Atenció social: </a:t>
            </a:r>
            <a:r>
              <a:rPr lang="ca-ES" sz="1300" dirty="0">
                <a:solidFill>
                  <a:schemeClr val="accent1"/>
                </a:solidFill>
              </a:rPr>
              <a:t>Suport a gent gran i persones </a:t>
            </a:r>
            <a:r>
              <a:rPr lang="ca-ES" sz="1300" dirty="0" smtClean="0">
                <a:solidFill>
                  <a:schemeClr val="accent1"/>
                </a:solidFill>
              </a:rPr>
              <a:t>discapacitades, pisos acollida al municipi</a:t>
            </a:r>
          </a:p>
          <a:p>
            <a:r>
              <a:rPr lang="es-ES" sz="1300" dirty="0" err="1" smtClean="0">
                <a:solidFill>
                  <a:schemeClr val="accent1"/>
                </a:solidFill>
              </a:rPr>
              <a:t>Infància</a:t>
            </a:r>
            <a:r>
              <a:rPr lang="es-ES" sz="1300" dirty="0" smtClean="0">
                <a:solidFill>
                  <a:schemeClr val="accent1"/>
                </a:solidFill>
              </a:rPr>
              <a:t>: </a:t>
            </a:r>
            <a:r>
              <a:rPr lang="es-ES" sz="1300" dirty="0" err="1" smtClean="0">
                <a:solidFill>
                  <a:schemeClr val="accent1"/>
                </a:solidFill>
              </a:rPr>
              <a:t>correspondència</a:t>
            </a:r>
            <a:r>
              <a:rPr lang="es-ES" sz="1300" dirty="0" smtClean="0">
                <a:solidFill>
                  <a:schemeClr val="accent1"/>
                </a:solidFill>
              </a:rPr>
              <a:t> entre </a:t>
            </a:r>
            <a:r>
              <a:rPr lang="es-ES" sz="1300" dirty="0" err="1" smtClean="0">
                <a:solidFill>
                  <a:schemeClr val="accent1"/>
                </a:solidFill>
              </a:rPr>
              <a:t>infants</a:t>
            </a:r>
            <a:endParaRPr lang="ca-ES" sz="1300" dirty="0" smtClean="0">
              <a:solidFill>
                <a:schemeClr val="accent1"/>
              </a:solidFill>
            </a:endParaRPr>
          </a:p>
          <a:p>
            <a:r>
              <a:rPr lang="ca-ES" sz="1300" dirty="0" smtClean="0">
                <a:solidFill>
                  <a:schemeClr val="accent1"/>
                </a:solidFill>
              </a:rPr>
              <a:t>Administració pública: </a:t>
            </a:r>
            <a:r>
              <a:rPr lang="ca-ES" sz="1300" dirty="0">
                <a:solidFill>
                  <a:schemeClr val="accent1"/>
                </a:solidFill>
              </a:rPr>
              <a:t>suport al manteniment de l'estructura administrativa de la </a:t>
            </a:r>
            <a:r>
              <a:rPr lang="ca-ES" sz="1300" dirty="0" smtClean="0">
                <a:solidFill>
                  <a:schemeClr val="accent1"/>
                </a:solidFill>
              </a:rPr>
              <a:t>daria.</a:t>
            </a:r>
            <a:endParaRPr lang="ca-ES" sz="1300" dirty="0">
              <a:solidFill>
                <a:schemeClr val="accent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23593" y="4695527"/>
            <a:ext cx="7997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* Fa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referència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a la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col.laboració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l’Ajuntament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amb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altres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socis</a:t>
            </a: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organitzacions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socials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o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institucions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privades</a:t>
            </a: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per a implementar la </a:t>
            </a: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política 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de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cooperació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del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municipi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o alguna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part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d’aquesta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S’operativitza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a través de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convenis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directes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amb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les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organitzacions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accent6">
                    <a:lumMod val="75000"/>
                  </a:schemeClr>
                </a:solidFill>
              </a:rPr>
              <a:t>executores</a:t>
            </a:r>
            <a:r>
              <a:rPr lang="es-ES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ca-E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16831"/>
            <a:ext cx="473075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2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Continguts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Introducció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Objectiu</a:t>
            </a:r>
            <a:r>
              <a:rPr lang="es-E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Metodologia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Resultats</a:t>
            </a:r>
            <a:r>
              <a:rPr lang="es-E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Conclusions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err="1" smtClean="0"/>
              <a:t>Recomanacions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73396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3. Quines </a:t>
            </a:r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han estat les accions realitzades amb els campaments sahrauís en els darrers 5 anys (2012-2017)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499992" y="1124744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>
                <a:solidFill>
                  <a:srgbClr val="0070C0"/>
                </a:solidFill>
              </a:rPr>
              <a:t>Àmbits</a:t>
            </a:r>
            <a:r>
              <a:rPr lang="es-ES" sz="1200" b="1" dirty="0" smtClean="0">
                <a:solidFill>
                  <a:srgbClr val="0070C0"/>
                </a:solidFill>
              </a:rPr>
              <a:t> </a:t>
            </a:r>
            <a:r>
              <a:rPr lang="es-ES" sz="1200" b="1" dirty="0" err="1" smtClean="0">
                <a:solidFill>
                  <a:srgbClr val="0070C0"/>
                </a:solidFill>
              </a:rPr>
              <a:t>d’intervenció</a:t>
            </a:r>
            <a:r>
              <a:rPr lang="es-ES" sz="1200" b="1" dirty="0" smtClean="0">
                <a:solidFill>
                  <a:srgbClr val="0070C0"/>
                </a:solidFill>
              </a:rPr>
              <a:t>:</a:t>
            </a:r>
          </a:p>
          <a:p>
            <a:endParaRPr lang="es-ES" sz="1200" b="1" dirty="0">
              <a:solidFill>
                <a:srgbClr val="0070C0"/>
              </a:solidFill>
            </a:endParaRPr>
          </a:p>
          <a:p>
            <a:r>
              <a:rPr lang="es-ES" sz="1200" b="1" dirty="0" smtClean="0">
                <a:solidFill>
                  <a:srgbClr val="0070C0"/>
                </a:solidFill>
              </a:rPr>
              <a:t>SOCIS CCASPS:</a:t>
            </a:r>
          </a:p>
          <a:p>
            <a:r>
              <a:rPr lang="ca-ES" sz="1200" dirty="0" smtClean="0">
                <a:solidFill>
                  <a:schemeClr val="accent1"/>
                </a:solidFill>
              </a:rPr>
              <a:t>Suport material i econòmic per a compra de: aliments (</a:t>
            </a:r>
            <a:r>
              <a:rPr lang="ca-ES" sz="1200" dirty="0" err="1" smtClean="0">
                <a:solidFill>
                  <a:schemeClr val="accent1"/>
                </a:solidFill>
              </a:rPr>
              <a:t>p.e</a:t>
            </a:r>
            <a:r>
              <a:rPr lang="ca-ES" sz="1200" dirty="0" smtClean="0">
                <a:solidFill>
                  <a:schemeClr val="accent1"/>
                </a:solidFill>
              </a:rPr>
              <a:t>, </a:t>
            </a:r>
            <a:r>
              <a:rPr lang="ca-ES" sz="1200" dirty="0" err="1" smtClean="0">
                <a:solidFill>
                  <a:schemeClr val="accent1"/>
                </a:solidFill>
              </a:rPr>
              <a:t>Tàrbies</a:t>
            </a:r>
            <a:r>
              <a:rPr lang="ca-ES" sz="1200" dirty="0" smtClean="0">
                <a:solidFill>
                  <a:schemeClr val="accent1"/>
                </a:solidFill>
              </a:rPr>
              <a:t>), plaques solars, </a:t>
            </a:r>
            <a:r>
              <a:rPr lang="es-ES" sz="1200" dirty="0" err="1">
                <a:solidFill>
                  <a:schemeClr val="accent1"/>
                </a:solidFill>
              </a:rPr>
              <a:t>provisió</a:t>
            </a:r>
            <a:r>
              <a:rPr lang="es-ES" sz="1200" dirty="0">
                <a:solidFill>
                  <a:schemeClr val="accent1"/>
                </a:solidFill>
              </a:rPr>
              <a:t> </a:t>
            </a:r>
            <a:r>
              <a:rPr lang="es-ES" sz="1200" dirty="0" err="1">
                <a:solidFill>
                  <a:schemeClr val="accent1"/>
                </a:solidFill>
              </a:rPr>
              <a:t>laboratoris</a:t>
            </a:r>
            <a:r>
              <a:rPr lang="es-ES" sz="1200" dirty="0">
                <a:solidFill>
                  <a:schemeClr val="accent1"/>
                </a:solidFill>
              </a:rPr>
              <a:t> de </a:t>
            </a:r>
            <a:r>
              <a:rPr lang="es-ES" sz="1200" dirty="0" err="1">
                <a:solidFill>
                  <a:schemeClr val="accent1"/>
                </a:solidFill>
              </a:rPr>
              <a:t>medicaments</a:t>
            </a:r>
            <a:r>
              <a:rPr lang="es-ES" sz="1200" dirty="0">
                <a:solidFill>
                  <a:schemeClr val="accent1"/>
                </a:solidFill>
              </a:rPr>
              <a:t>, </a:t>
            </a:r>
            <a:r>
              <a:rPr lang="ca-ES" sz="1200" dirty="0" err="1" smtClean="0">
                <a:solidFill>
                  <a:schemeClr val="accent1"/>
                </a:solidFill>
              </a:rPr>
              <a:t>etc</a:t>
            </a:r>
            <a:r>
              <a:rPr lang="ca-ES" sz="1200" dirty="0" smtClean="0">
                <a:solidFill>
                  <a:schemeClr val="accent1"/>
                </a:solidFill>
              </a:rPr>
              <a:t>; Educació</a:t>
            </a:r>
            <a:r>
              <a:rPr lang="ca-ES" sz="1200" dirty="0" smtClean="0">
                <a:solidFill>
                  <a:schemeClr val="accent1"/>
                </a:solidFill>
              </a:rPr>
              <a:t>: educació per la pau i acció no violenta (LAONF), reconstrucció i ampliació  d’escoles, biblioteques, escola d’art, vacances en </a:t>
            </a:r>
            <a:r>
              <a:rPr lang="ca-ES" sz="1200" dirty="0" smtClean="0">
                <a:solidFill>
                  <a:schemeClr val="accent1"/>
                </a:solidFill>
              </a:rPr>
              <a:t>pau; </a:t>
            </a:r>
            <a:r>
              <a:rPr lang="es-ES" sz="1200" dirty="0" err="1" smtClean="0">
                <a:solidFill>
                  <a:schemeClr val="accent1"/>
                </a:solidFill>
              </a:rPr>
              <a:t>Salut</a:t>
            </a:r>
            <a:r>
              <a:rPr lang="es-ES" sz="1200" dirty="0" smtClean="0">
                <a:solidFill>
                  <a:schemeClr val="accent1"/>
                </a:solidFill>
              </a:rPr>
              <a:t>: </a:t>
            </a:r>
            <a:r>
              <a:rPr lang="es-ES" sz="1200" dirty="0" err="1">
                <a:solidFill>
                  <a:schemeClr val="accent1"/>
                </a:solidFill>
              </a:rPr>
              <a:t>s</a:t>
            </a:r>
            <a:r>
              <a:rPr lang="es-ES" sz="1200" dirty="0" err="1" smtClean="0">
                <a:solidFill>
                  <a:schemeClr val="accent1"/>
                </a:solidFill>
              </a:rPr>
              <a:t>alut</a:t>
            </a:r>
            <a:r>
              <a:rPr lang="es-ES" sz="1200" dirty="0" smtClean="0">
                <a:solidFill>
                  <a:schemeClr val="accent1"/>
                </a:solidFill>
              </a:rPr>
              <a:t> ocular (</a:t>
            </a:r>
            <a:r>
              <a:rPr lang="es-ES" sz="1200" dirty="0" err="1" smtClean="0">
                <a:solidFill>
                  <a:schemeClr val="accent1"/>
                </a:solidFill>
              </a:rPr>
              <a:t>Ulls</a:t>
            </a:r>
            <a:r>
              <a:rPr lang="es-ES" sz="1200" dirty="0" smtClean="0">
                <a:solidFill>
                  <a:schemeClr val="accent1"/>
                </a:solidFill>
              </a:rPr>
              <a:t> del </a:t>
            </a:r>
            <a:r>
              <a:rPr lang="es-ES" sz="1200" dirty="0" err="1" smtClean="0">
                <a:solidFill>
                  <a:schemeClr val="accent1"/>
                </a:solidFill>
              </a:rPr>
              <a:t>món</a:t>
            </a:r>
            <a:r>
              <a:rPr lang="es-ES" sz="1200" dirty="0" smtClean="0">
                <a:solidFill>
                  <a:schemeClr val="accent1"/>
                </a:solidFill>
              </a:rPr>
              <a:t>), </a:t>
            </a:r>
            <a:r>
              <a:rPr lang="es-ES" sz="1200" dirty="0" err="1" smtClean="0">
                <a:solidFill>
                  <a:schemeClr val="accent1"/>
                </a:solidFill>
              </a:rPr>
              <a:t>ortodòncia</a:t>
            </a:r>
            <a:r>
              <a:rPr lang="es-ES" sz="1200" dirty="0" smtClean="0">
                <a:solidFill>
                  <a:schemeClr val="accent1"/>
                </a:solidFill>
              </a:rPr>
              <a:t>, centres de </a:t>
            </a:r>
            <a:r>
              <a:rPr lang="es-ES" sz="1200" dirty="0" err="1" smtClean="0">
                <a:solidFill>
                  <a:schemeClr val="accent1"/>
                </a:solidFill>
              </a:rPr>
              <a:t>disminuïts</a:t>
            </a:r>
            <a:r>
              <a:rPr lang="es-ES" sz="1200" dirty="0" smtClean="0">
                <a:solidFill>
                  <a:schemeClr val="accent1"/>
                </a:solidFill>
              </a:rPr>
              <a:t> (</a:t>
            </a:r>
            <a:r>
              <a:rPr lang="es-ES" sz="1200" dirty="0" err="1" smtClean="0">
                <a:solidFill>
                  <a:schemeClr val="accent1"/>
                </a:solidFill>
              </a:rPr>
              <a:t>Auserd</a:t>
            </a:r>
            <a:r>
              <a:rPr lang="es-ES" sz="1200" dirty="0" smtClean="0">
                <a:solidFill>
                  <a:schemeClr val="accent1"/>
                </a:solidFill>
              </a:rPr>
              <a:t>); </a:t>
            </a:r>
            <a:r>
              <a:rPr lang="es-ES" sz="1200" dirty="0" err="1" smtClean="0">
                <a:solidFill>
                  <a:schemeClr val="accent1"/>
                </a:solidFill>
              </a:rPr>
              <a:t>Productiu</a:t>
            </a:r>
            <a:r>
              <a:rPr lang="es-ES" sz="1200" dirty="0">
                <a:solidFill>
                  <a:schemeClr val="accent1"/>
                </a:solidFill>
              </a:rPr>
              <a:t>: </a:t>
            </a:r>
            <a:r>
              <a:rPr lang="ca-ES" sz="1200" dirty="0">
                <a:solidFill>
                  <a:schemeClr val="accent1"/>
                </a:solidFill>
              </a:rPr>
              <a:t>Cooperatives familiars de criances de xais</a:t>
            </a:r>
          </a:p>
          <a:p>
            <a:endParaRPr lang="ca-ES" sz="1200" b="1" dirty="0">
              <a:solidFill>
                <a:schemeClr val="accent1"/>
              </a:solidFill>
            </a:endParaRPr>
          </a:p>
          <a:p>
            <a:r>
              <a:rPr lang="es-ES" sz="1200" b="1" dirty="0" smtClean="0">
                <a:solidFill>
                  <a:srgbClr val="0070C0"/>
                </a:solidFill>
              </a:rPr>
              <a:t>NO </a:t>
            </a:r>
            <a:r>
              <a:rPr lang="es-ES" sz="1200" b="1" dirty="0">
                <a:solidFill>
                  <a:srgbClr val="0070C0"/>
                </a:solidFill>
              </a:rPr>
              <a:t>SOCIS CCASPS</a:t>
            </a:r>
            <a:r>
              <a:rPr lang="es-ES" sz="12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ca-ES" sz="1200" dirty="0">
                <a:solidFill>
                  <a:schemeClr val="accent1"/>
                </a:solidFill>
              </a:rPr>
              <a:t>Educació</a:t>
            </a:r>
            <a:r>
              <a:rPr lang="ca-ES" sz="1200" dirty="0" smtClean="0">
                <a:solidFill>
                  <a:schemeClr val="accent1"/>
                </a:solidFill>
              </a:rPr>
              <a:t>: centres d’educació especial, vacances en pau, lleure educatiu als centres educatius al </a:t>
            </a:r>
            <a:r>
              <a:rPr lang="ca-ES" sz="1200" dirty="0" err="1" smtClean="0">
                <a:solidFill>
                  <a:schemeClr val="accent1"/>
                </a:solidFill>
              </a:rPr>
              <a:t>Sahara</a:t>
            </a:r>
            <a:r>
              <a:rPr lang="ca-ES" sz="1200" dirty="0" smtClean="0">
                <a:solidFill>
                  <a:schemeClr val="accent1"/>
                </a:solidFill>
              </a:rPr>
              <a:t>, </a:t>
            </a:r>
          </a:p>
          <a:p>
            <a:r>
              <a:rPr lang="es-ES" sz="1200" dirty="0" err="1">
                <a:solidFill>
                  <a:schemeClr val="accent1"/>
                </a:solidFill>
              </a:rPr>
              <a:t>Salut</a:t>
            </a:r>
            <a:r>
              <a:rPr lang="es-ES" sz="1200" dirty="0" smtClean="0">
                <a:solidFill>
                  <a:schemeClr val="accent1"/>
                </a:solidFill>
              </a:rPr>
              <a:t>: </a:t>
            </a:r>
            <a:r>
              <a:rPr lang="es-ES" sz="1200" dirty="0" err="1" smtClean="0">
                <a:solidFill>
                  <a:schemeClr val="accent1"/>
                </a:solidFill>
              </a:rPr>
              <a:t>suficiència</a:t>
            </a:r>
            <a:r>
              <a:rPr lang="es-ES" sz="1200" dirty="0" smtClean="0">
                <a:solidFill>
                  <a:schemeClr val="accent1"/>
                </a:solidFill>
              </a:rPr>
              <a:t> alimentaria (</a:t>
            </a:r>
            <a:r>
              <a:rPr lang="es-ES" sz="1200" dirty="0" err="1" smtClean="0">
                <a:solidFill>
                  <a:schemeClr val="accent1"/>
                </a:solidFill>
              </a:rPr>
              <a:t>infants</a:t>
            </a:r>
            <a:r>
              <a:rPr lang="es-ES" sz="1200" dirty="0" smtClean="0">
                <a:solidFill>
                  <a:schemeClr val="accent1"/>
                </a:solidFill>
              </a:rPr>
              <a:t>).</a:t>
            </a:r>
            <a:endParaRPr lang="ca-ES" sz="1200" b="1" dirty="0">
              <a:solidFill>
                <a:schemeClr val="accent1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355977" y="3918792"/>
            <a:ext cx="4528443" cy="8910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La </a:t>
            </a:r>
            <a:r>
              <a:rPr lang="es-ES" sz="1400" dirty="0" err="1" smtClean="0"/>
              <a:t>proporció</a:t>
            </a:r>
            <a:r>
              <a:rPr lang="es-ES" sz="1400" dirty="0" smtClean="0"/>
              <a:t> </a:t>
            </a:r>
            <a:r>
              <a:rPr lang="es-ES" sz="1400" dirty="0" err="1" smtClean="0"/>
              <a:t>d’accions</a:t>
            </a:r>
            <a:r>
              <a:rPr lang="es-ES" sz="1400" dirty="0" smtClean="0"/>
              <a:t> de </a:t>
            </a:r>
            <a:r>
              <a:rPr lang="es-ES" sz="1400" dirty="0" err="1" smtClean="0"/>
              <a:t>cooperació</a:t>
            </a:r>
            <a:r>
              <a:rPr lang="es-ES" sz="1400" dirty="0" smtClean="0"/>
              <a:t> a iniciativa de les </a:t>
            </a:r>
            <a:r>
              <a:rPr lang="es-ES" sz="1400" dirty="0" err="1" smtClean="0"/>
              <a:t>ONGDs</a:t>
            </a:r>
            <a:r>
              <a:rPr lang="es-ES" sz="1400" dirty="0" smtClean="0"/>
              <a:t> </a:t>
            </a:r>
            <a:r>
              <a:rPr lang="es-ES" sz="1400" dirty="0" err="1" smtClean="0"/>
              <a:t>és</a:t>
            </a:r>
            <a:r>
              <a:rPr lang="es-ES" sz="1400" dirty="0" smtClean="0"/>
              <a:t> similar entre </a:t>
            </a:r>
            <a:r>
              <a:rPr lang="es-ES" sz="1400" dirty="0" err="1" smtClean="0"/>
              <a:t>els</a:t>
            </a:r>
            <a:r>
              <a:rPr lang="es-ES" sz="1400" dirty="0" smtClean="0"/>
              <a:t> </a:t>
            </a:r>
            <a:r>
              <a:rPr lang="es-ES" sz="1400" dirty="0" err="1" smtClean="0"/>
              <a:t>ajuntaments</a:t>
            </a:r>
            <a:r>
              <a:rPr lang="es-ES" sz="1400" dirty="0" smtClean="0"/>
              <a:t> </a:t>
            </a:r>
            <a:r>
              <a:rPr lang="es-ES" sz="1400" dirty="0" err="1" smtClean="0"/>
              <a:t>membres</a:t>
            </a:r>
            <a:r>
              <a:rPr lang="es-ES" sz="1400" dirty="0" smtClean="0"/>
              <a:t> de la </a:t>
            </a:r>
            <a:r>
              <a:rPr lang="es-ES" sz="1400" dirty="0"/>
              <a:t>CCASPS </a:t>
            </a:r>
            <a:r>
              <a:rPr lang="es-ES" sz="1400" dirty="0" smtClean="0"/>
              <a:t>(63,2</a:t>
            </a:r>
            <a:r>
              <a:rPr lang="es-ES" sz="1400" dirty="0" smtClean="0"/>
              <a:t>%), </a:t>
            </a:r>
            <a:r>
              <a:rPr lang="es-ES" sz="1400" dirty="0" err="1" smtClean="0"/>
              <a:t>reportant</a:t>
            </a:r>
            <a:r>
              <a:rPr lang="es-ES" sz="1400" dirty="0" smtClean="0"/>
              <a:t> </a:t>
            </a:r>
            <a:r>
              <a:rPr lang="es-ES" sz="1400" dirty="0" err="1" smtClean="0"/>
              <a:t>lleugerament</a:t>
            </a:r>
            <a:r>
              <a:rPr lang="es-ES" sz="1400" dirty="0" smtClean="0"/>
              <a:t> superior entre </a:t>
            </a:r>
            <a:r>
              <a:rPr lang="es-ES" sz="1400" dirty="0" err="1" smtClean="0"/>
              <a:t>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no </a:t>
            </a:r>
            <a:r>
              <a:rPr lang="es-ES" sz="1400" dirty="0" err="1" smtClean="0"/>
              <a:t>socis</a:t>
            </a:r>
            <a:r>
              <a:rPr lang="es-ES" sz="1400" dirty="0" smtClean="0"/>
              <a:t> (67%). </a:t>
            </a:r>
          </a:p>
          <a:p>
            <a:r>
              <a:rPr lang="es-ES" sz="1400" dirty="0" smtClean="0"/>
              <a:t>La </a:t>
            </a:r>
            <a:r>
              <a:rPr lang="es-ES" sz="1400" dirty="0" err="1" smtClean="0"/>
              <a:t>proporció</a:t>
            </a:r>
            <a:r>
              <a:rPr lang="es-ES" sz="1400" dirty="0" smtClean="0"/>
              <a:t> de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que </a:t>
            </a:r>
            <a:r>
              <a:rPr lang="es-ES" sz="1400" dirty="0" err="1" smtClean="0"/>
              <a:t>només</a:t>
            </a:r>
            <a:r>
              <a:rPr lang="es-ES" sz="1400" dirty="0" smtClean="0"/>
              <a:t> </a:t>
            </a:r>
            <a:r>
              <a:rPr lang="es-ES" sz="1400" dirty="0" err="1" smtClean="0"/>
              <a:t>concerten</a:t>
            </a:r>
            <a:r>
              <a:rPr lang="es-ES" sz="1400" dirty="0" smtClean="0"/>
              <a:t> </a:t>
            </a:r>
            <a:r>
              <a:rPr lang="es-ES" sz="1400" dirty="0" err="1" smtClean="0"/>
              <a:t>acc</a:t>
            </a:r>
            <a:r>
              <a:rPr lang="es-ES" sz="1400" dirty="0" err="1" smtClean="0"/>
              <a:t>ions</a:t>
            </a:r>
            <a:r>
              <a:rPr lang="es-ES" sz="1400" dirty="0" smtClean="0"/>
              <a:t> a través </a:t>
            </a:r>
            <a:r>
              <a:rPr lang="es-ES" sz="1400" dirty="0" err="1" smtClean="0"/>
              <a:t>d’entitats</a:t>
            </a:r>
            <a:r>
              <a:rPr lang="es-ES" sz="1400" dirty="0" smtClean="0"/>
              <a:t> </a:t>
            </a:r>
            <a:r>
              <a:rPr lang="es-ES" sz="1400" dirty="0" err="1" smtClean="0"/>
              <a:t>és</a:t>
            </a:r>
            <a:r>
              <a:rPr lang="es-ES" sz="1400" dirty="0" smtClean="0"/>
              <a:t> </a:t>
            </a:r>
            <a:r>
              <a:rPr lang="es-ES" sz="1400" dirty="0" err="1" smtClean="0"/>
              <a:t>lleugerament</a:t>
            </a:r>
            <a:r>
              <a:rPr lang="es-ES" sz="1400" dirty="0" smtClean="0"/>
              <a:t> superior en el cas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no </a:t>
            </a:r>
            <a:r>
              <a:rPr lang="es-ES" sz="1400" dirty="0" err="1" smtClean="0"/>
              <a:t>socis</a:t>
            </a:r>
            <a:r>
              <a:rPr lang="es-ES" sz="1400" dirty="0" smtClean="0"/>
              <a:t> CCASPS. </a:t>
            </a:r>
            <a:r>
              <a:rPr lang="es-ES" sz="1400" dirty="0" err="1" smtClean="0"/>
              <a:t>Els</a:t>
            </a:r>
            <a:r>
              <a:rPr lang="es-ES" sz="1400" dirty="0" smtClean="0"/>
              <a:t> 26%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</a:t>
            </a:r>
            <a:r>
              <a:rPr lang="es-ES" sz="1400" dirty="0" err="1" smtClean="0"/>
              <a:t>socis</a:t>
            </a:r>
            <a:r>
              <a:rPr lang="es-ES" sz="1400" dirty="0" smtClean="0"/>
              <a:t> de la CCASPS reporten que </a:t>
            </a:r>
            <a:r>
              <a:rPr lang="es-ES" sz="1400" dirty="0" err="1" smtClean="0"/>
              <a:t>utilitzen</a:t>
            </a:r>
            <a:r>
              <a:rPr lang="es-ES" sz="1400" dirty="0" smtClean="0"/>
              <a:t> </a:t>
            </a:r>
            <a:r>
              <a:rPr lang="es-ES" sz="1400" dirty="0" err="1" smtClean="0"/>
              <a:t>ambdues</a:t>
            </a:r>
            <a:r>
              <a:rPr lang="es-ES" sz="1400" dirty="0" smtClean="0"/>
              <a:t> </a:t>
            </a:r>
            <a:r>
              <a:rPr lang="es-ES" sz="1400" dirty="0" err="1" smtClean="0"/>
              <a:t>modalitats</a:t>
            </a:r>
            <a:r>
              <a:rPr lang="es-ES" sz="1400" dirty="0" smtClean="0"/>
              <a:t> .</a:t>
            </a:r>
            <a:endParaRPr lang="ca-E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10" y="1124744"/>
            <a:ext cx="3744416" cy="205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59" y="3284984"/>
            <a:ext cx="3746667" cy="304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8361" y="6028546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900" i="1" dirty="0">
                <a:solidFill>
                  <a:srgbClr val="FF0000"/>
                </a:solidFill>
              </a:rPr>
              <a:t>Nota: les </a:t>
            </a:r>
            <a:r>
              <a:rPr lang="es-ES" sz="900" i="1" dirty="0" err="1">
                <a:solidFill>
                  <a:srgbClr val="FF0000"/>
                </a:solidFill>
              </a:rPr>
              <a:t>dades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aportades</a:t>
            </a:r>
            <a:r>
              <a:rPr lang="es-ES" sz="900" i="1" dirty="0">
                <a:solidFill>
                  <a:srgbClr val="FF0000"/>
                </a:solidFill>
              </a:rPr>
              <a:t> en </a:t>
            </a:r>
            <a:r>
              <a:rPr lang="es-ES" sz="900" i="1" dirty="0" err="1">
                <a:solidFill>
                  <a:srgbClr val="FF0000"/>
                </a:solidFill>
              </a:rPr>
              <a:t>els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qüestionaris</a:t>
            </a:r>
            <a:r>
              <a:rPr lang="es-ES" sz="900" i="1" dirty="0">
                <a:solidFill>
                  <a:srgbClr val="FF0000"/>
                </a:solidFill>
              </a:rPr>
              <a:t> han </a:t>
            </a:r>
            <a:r>
              <a:rPr lang="es-ES" sz="900" i="1" dirty="0" err="1">
                <a:solidFill>
                  <a:srgbClr val="FF0000"/>
                </a:solidFill>
              </a:rPr>
              <a:t>estat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completades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amb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els</a:t>
            </a:r>
            <a:r>
              <a:rPr lang="es-ES" sz="900" i="1" dirty="0">
                <a:solidFill>
                  <a:srgbClr val="FF0000"/>
                </a:solidFill>
              </a:rPr>
              <a:t> registres </a:t>
            </a:r>
            <a:r>
              <a:rPr lang="es-ES" sz="900" i="1" dirty="0" err="1">
                <a:solidFill>
                  <a:srgbClr val="FF0000"/>
                </a:solidFill>
              </a:rPr>
              <a:t>d’aportacions</a:t>
            </a:r>
            <a:r>
              <a:rPr lang="es-ES" sz="900" i="1" dirty="0">
                <a:solidFill>
                  <a:srgbClr val="FF0000"/>
                </a:solidFill>
              </a:rPr>
              <a:t> al FCCD. </a:t>
            </a:r>
            <a:r>
              <a:rPr lang="es-ES" sz="900" i="1" dirty="0" err="1">
                <a:solidFill>
                  <a:srgbClr val="FF0000"/>
                </a:solidFill>
              </a:rPr>
              <a:t>Això</a:t>
            </a:r>
            <a:r>
              <a:rPr lang="es-ES" sz="900" i="1" dirty="0">
                <a:solidFill>
                  <a:srgbClr val="FF0000"/>
                </a:solidFill>
              </a:rPr>
              <a:t> fa que les </a:t>
            </a:r>
            <a:r>
              <a:rPr lang="es-ES" sz="900" i="1" dirty="0" err="1">
                <a:solidFill>
                  <a:srgbClr val="FF0000"/>
                </a:solidFill>
              </a:rPr>
              <a:t>estimacions</a:t>
            </a:r>
            <a:r>
              <a:rPr lang="es-ES" sz="900" i="1" dirty="0">
                <a:solidFill>
                  <a:srgbClr val="FF0000"/>
                </a:solidFill>
              </a:rPr>
              <a:t> sobre les </a:t>
            </a:r>
            <a:r>
              <a:rPr lang="es-ES" sz="900" i="1" dirty="0" err="1">
                <a:solidFill>
                  <a:srgbClr val="FF0000"/>
                </a:solidFill>
              </a:rPr>
              <a:t>aportacions</a:t>
            </a:r>
            <a:r>
              <a:rPr lang="es-ES" sz="900" i="1" dirty="0">
                <a:solidFill>
                  <a:srgbClr val="FF0000"/>
                </a:solidFill>
              </a:rPr>
              <a:t> al FCCD es poden considerar fiables </a:t>
            </a:r>
            <a:r>
              <a:rPr lang="es-ES" sz="900" i="1" dirty="0" err="1">
                <a:solidFill>
                  <a:srgbClr val="FF0000"/>
                </a:solidFill>
              </a:rPr>
              <a:t>mentre</a:t>
            </a:r>
            <a:r>
              <a:rPr lang="es-ES" sz="900" i="1" dirty="0">
                <a:solidFill>
                  <a:srgbClr val="FF0000"/>
                </a:solidFill>
              </a:rPr>
              <a:t> que les </a:t>
            </a:r>
            <a:r>
              <a:rPr lang="es-ES" sz="900" i="1" dirty="0" err="1">
                <a:solidFill>
                  <a:srgbClr val="FF0000"/>
                </a:solidFill>
              </a:rPr>
              <a:t>corresponents</a:t>
            </a:r>
            <a:r>
              <a:rPr lang="es-ES" sz="900" i="1" dirty="0">
                <a:solidFill>
                  <a:srgbClr val="FF0000"/>
                </a:solidFill>
              </a:rPr>
              <a:t> a les </a:t>
            </a:r>
            <a:r>
              <a:rPr lang="es-ES" sz="900" i="1" dirty="0" err="1">
                <a:solidFill>
                  <a:srgbClr val="FF0000"/>
                </a:solidFill>
              </a:rPr>
              <a:t>accions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concertades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amb</a:t>
            </a:r>
            <a:r>
              <a:rPr lang="es-ES" sz="900" i="1" dirty="0">
                <a:solidFill>
                  <a:srgbClr val="FF0000"/>
                </a:solidFill>
              </a:rPr>
              <a:t> les </a:t>
            </a:r>
            <a:r>
              <a:rPr lang="es-ES" sz="900" i="1" dirty="0" err="1">
                <a:solidFill>
                  <a:srgbClr val="FF0000"/>
                </a:solidFill>
              </a:rPr>
              <a:t>entitats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tenen</a:t>
            </a:r>
            <a:r>
              <a:rPr lang="es-ES" sz="900" i="1" dirty="0">
                <a:solidFill>
                  <a:srgbClr val="FF0000"/>
                </a:solidFill>
              </a:rPr>
              <a:t> un </a:t>
            </a:r>
            <a:r>
              <a:rPr lang="es-ES" sz="900" i="1" dirty="0" err="1">
                <a:solidFill>
                  <a:srgbClr val="FF0000"/>
                </a:solidFill>
              </a:rPr>
              <a:t>marge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d’incertesa</a:t>
            </a:r>
            <a:r>
              <a:rPr lang="es-ES" sz="900" i="1" dirty="0">
                <a:solidFill>
                  <a:srgbClr val="FF0000"/>
                </a:solidFill>
              </a:rPr>
              <a:t> per la no </a:t>
            </a:r>
            <a:r>
              <a:rPr lang="es-ES" sz="900" i="1" dirty="0" err="1">
                <a:solidFill>
                  <a:srgbClr val="FF0000"/>
                </a:solidFill>
              </a:rPr>
              <a:t>resposta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d’alguns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municipis</a:t>
            </a:r>
            <a:r>
              <a:rPr lang="es-ES" sz="900" i="1" dirty="0">
                <a:solidFill>
                  <a:srgbClr val="FF0000"/>
                </a:solidFill>
              </a:rPr>
              <a:t> que </a:t>
            </a:r>
            <a:r>
              <a:rPr lang="es-ES" sz="900" i="1" dirty="0" err="1">
                <a:solidFill>
                  <a:srgbClr val="FF0000"/>
                </a:solidFill>
              </a:rPr>
              <a:t>ens</a:t>
            </a:r>
            <a:r>
              <a:rPr lang="es-ES" sz="900" i="1" dirty="0">
                <a:solidFill>
                  <a:srgbClr val="FF0000"/>
                </a:solidFill>
              </a:rPr>
              <a:t> porta a pensar que </a:t>
            </a:r>
            <a:r>
              <a:rPr lang="es-ES" sz="900" i="1" dirty="0" err="1">
                <a:solidFill>
                  <a:srgbClr val="FF0000"/>
                </a:solidFill>
              </a:rPr>
              <a:t>podria</a:t>
            </a:r>
            <a:r>
              <a:rPr lang="es-ES" sz="900" i="1" dirty="0">
                <a:solidFill>
                  <a:srgbClr val="FF0000"/>
                </a:solidFill>
              </a:rPr>
              <a:t> ser una </a:t>
            </a:r>
            <a:r>
              <a:rPr lang="es-ES" sz="900" i="1" dirty="0" err="1">
                <a:solidFill>
                  <a:srgbClr val="FF0000"/>
                </a:solidFill>
              </a:rPr>
              <a:t>modalitat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més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utilitzada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tant</a:t>
            </a:r>
            <a:r>
              <a:rPr lang="es-ES" sz="900" i="1" dirty="0">
                <a:solidFill>
                  <a:srgbClr val="FF0000"/>
                </a:solidFill>
              </a:rPr>
              <a:t> en el cas </a:t>
            </a:r>
            <a:r>
              <a:rPr lang="es-ES" sz="900" i="1" dirty="0" err="1">
                <a:solidFill>
                  <a:srgbClr val="FF0000"/>
                </a:solidFill>
              </a:rPr>
              <a:t>dels</a:t>
            </a:r>
            <a:r>
              <a:rPr lang="es-ES" sz="900" i="1" dirty="0">
                <a:solidFill>
                  <a:srgbClr val="FF0000"/>
                </a:solidFill>
              </a:rPr>
              <a:t> </a:t>
            </a:r>
            <a:r>
              <a:rPr lang="es-ES" sz="900" i="1" dirty="0" err="1">
                <a:solidFill>
                  <a:srgbClr val="FF0000"/>
                </a:solidFill>
              </a:rPr>
              <a:t>socis</a:t>
            </a:r>
            <a:r>
              <a:rPr lang="es-ES" sz="900" i="1" dirty="0">
                <a:solidFill>
                  <a:srgbClr val="FF0000"/>
                </a:solidFill>
              </a:rPr>
              <a:t> CCASPS </a:t>
            </a:r>
            <a:r>
              <a:rPr lang="es-ES" sz="900" i="1" dirty="0" err="1">
                <a:solidFill>
                  <a:srgbClr val="FF0000"/>
                </a:solidFill>
              </a:rPr>
              <a:t>com</a:t>
            </a:r>
            <a:r>
              <a:rPr lang="es-ES" sz="900" i="1" dirty="0">
                <a:solidFill>
                  <a:srgbClr val="FF0000"/>
                </a:solidFill>
              </a:rPr>
              <a:t> no </a:t>
            </a:r>
            <a:r>
              <a:rPr lang="es-ES" sz="900" i="1" dirty="0" err="1">
                <a:solidFill>
                  <a:srgbClr val="FF0000"/>
                </a:solidFill>
              </a:rPr>
              <a:t>socis</a:t>
            </a:r>
            <a:r>
              <a:rPr lang="es-ES" sz="900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1537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14" y="1570038"/>
            <a:ext cx="4730750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3. Quines han estat les accions realitzades amb els campaments sahrauís en els darrers 5 anys (2012-2017)</a:t>
            </a: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48064" y="1556792"/>
            <a:ext cx="33310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 err="1" smtClean="0">
                <a:solidFill>
                  <a:srgbClr val="0070C0"/>
                </a:solidFill>
              </a:rPr>
              <a:t>Àmbits</a:t>
            </a:r>
            <a:r>
              <a:rPr lang="es-ES" sz="1300" b="1" dirty="0" smtClean="0">
                <a:solidFill>
                  <a:srgbClr val="0070C0"/>
                </a:solidFill>
              </a:rPr>
              <a:t> </a:t>
            </a:r>
            <a:r>
              <a:rPr lang="es-ES" sz="1300" b="1" dirty="0" err="1" smtClean="0">
                <a:solidFill>
                  <a:srgbClr val="0070C0"/>
                </a:solidFill>
              </a:rPr>
              <a:t>d’intervenció</a:t>
            </a:r>
            <a:r>
              <a:rPr lang="es-ES" sz="1300" b="1" dirty="0" smtClean="0">
                <a:solidFill>
                  <a:srgbClr val="0070C0"/>
                </a:solidFill>
              </a:rPr>
              <a:t>:</a:t>
            </a:r>
          </a:p>
          <a:p>
            <a:endParaRPr lang="es-ES" sz="1300" b="1" dirty="0">
              <a:solidFill>
                <a:srgbClr val="0070C0"/>
              </a:solidFill>
            </a:endParaRPr>
          </a:p>
          <a:p>
            <a:r>
              <a:rPr lang="es-ES" sz="1300" b="1" dirty="0" smtClean="0">
                <a:solidFill>
                  <a:srgbClr val="0070C0"/>
                </a:solidFill>
              </a:rPr>
              <a:t>SOCIS CCASPS:</a:t>
            </a:r>
          </a:p>
          <a:p>
            <a:r>
              <a:rPr lang="es-ES" sz="1300" dirty="0" err="1" smtClean="0">
                <a:solidFill>
                  <a:schemeClr val="accent1"/>
                </a:solidFill>
              </a:rPr>
              <a:t>Visionat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pel.licules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documentals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exposicions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activitats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d’art</a:t>
            </a:r>
            <a:r>
              <a:rPr lang="es-ES" sz="1300" dirty="0" smtClean="0">
                <a:solidFill>
                  <a:schemeClr val="accent1"/>
                </a:solidFill>
              </a:rPr>
              <a:t> i cultura,  </a:t>
            </a:r>
            <a:r>
              <a:rPr lang="es-ES" sz="1300" dirty="0" err="1" smtClean="0">
                <a:solidFill>
                  <a:schemeClr val="accent1"/>
                </a:solidFill>
              </a:rPr>
              <a:t>tallers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amb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alumnes</a:t>
            </a:r>
            <a:r>
              <a:rPr lang="es-ES" sz="1300" dirty="0" smtClean="0">
                <a:solidFill>
                  <a:schemeClr val="accent1"/>
                </a:solidFill>
              </a:rPr>
              <a:t> de centres </a:t>
            </a:r>
            <a:r>
              <a:rPr lang="es-ES" sz="1300" dirty="0" err="1" smtClean="0">
                <a:solidFill>
                  <a:schemeClr val="accent1"/>
                </a:solidFill>
              </a:rPr>
              <a:t>educatius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xerrades</a:t>
            </a:r>
            <a:r>
              <a:rPr lang="es-ES" sz="1300" dirty="0" smtClean="0">
                <a:solidFill>
                  <a:schemeClr val="accent1"/>
                </a:solidFill>
              </a:rPr>
              <a:t> i </a:t>
            </a:r>
            <a:r>
              <a:rPr lang="es-ES" sz="1300" dirty="0" err="1" smtClean="0">
                <a:solidFill>
                  <a:schemeClr val="accent1"/>
                </a:solidFill>
              </a:rPr>
              <a:t>jornades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festes</a:t>
            </a:r>
            <a:r>
              <a:rPr lang="es-ES" sz="1300" dirty="0" smtClean="0">
                <a:solidFill>
                  <a:schemeClr val="accent1"/>
                </a:solidFill>
              </a:rPr>
              <a:t> de la </a:t>
            </a:r>
            <a:r>
              <a:rPr lang="es-ES" sz="1300" dirty="0" err="1" smtClean="0">
                <a:solidFill>
                  <a:schemeClr val="accent1"/>
                </a:solidFill>
              </a:rPr>
              <a:t>cooperació</a:t>
            </a:r>
            <a:r>
              <a:rPr lang="es-ES" sz="1300" dirty="0" smtClean="0">
                <a:solidFill>
                  <a:schemeClr val="accent1"/>
                </a:solidFill>
              </a:rPr>
              <a:t> i la </a:t>
            </a:r>
            <a:r>
              <a:rPr lang="es-ES" sz="1300" dirty="0" err="1" smtClean="0">
                <a:solidFill>
                  <a:schemeClr val="accent1"/>
                </a:solidFill>
              </a:rPr>
              <a:t>solidaritat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trobades</a:t>
            </a:r>
            <a:r>
              <a:rPr lang="es-ES" sz="1300" dirty="0" smtClean="0">
                <a:solidFill>
                  <a:schemeClr val="accent1"/>
                </a:solidFill>
              </a:rPr>
              <a:t> de </a:t>
            </a:r>
            <a:r>
              <a:rPr lang="es-ES" sz="1300" dirty="0" err="1" smtClean="0">
                <a:solidFill>
                  <a:schemeClr val="accent1"/>
                </a:solidFill>
              </a:rPr>
              <a:t>joves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sahrauís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estudiants</a:t>
            </a:r>
            <a:r>
              <a:rPr lang="es-ES" sz="1300" dirty="0" smtClean="0">
                <a:solidFill>
                  <a:schemeClr val="accent1"/>
                </a:solidFill>
              </a:rPr>
              <a:t> a Europa, </a:t>
            </a:r>
            <a:r>
              <a:rPr lang="es-ES" sz="1300" dirty="0" err="1" smtClean="0">
                <a:solidFill>
                  <a:schemeClr val="accent1"/>
                </a:solidFill>
              </a:rPr>
              <a:t>anuaris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llibres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rebudes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infants</a:t>
            </a:r>
            <a:r>
              <a:rPr lang="es-ES" sz="1300" dirty="0" smtClean="0">
                <a:solidFill>
                  <a:schemeClr val="accent1"/>
                </a:solidFill>
              </a:rPr>
              <a:t> </a:t>
            </a:r>
            <a:r>
              <a:rPr lang="es-ES" sz="1300" dirty="0" err="1" smtClean="0">
                <a:solidFill>
                  <a:schemeClr val="accent1"/>
                </a:solidFill>
              </a:rPr>
              <a:t>Vacances</a:t>
            </a:r>
            <a:r>
              <a:rPr lang="es-ES" sz="1300" dirty="0" smtClean="0">
                <a:solidFill>
                  <a:schemeClr val="accent1"/>
                </a:solidFill>
              </a:rPr>
              <a:t> en </a:t>
            </a:r>
            <a:r>
              <a:rPr lang="es-ES" sz="1300" dirty="0" err="1" smtClean="0">
                <a:solidFill>
                  <a:schemeClr val="accent1"/>
                </a:solidFill>
              </a:rPr>
              <a:t>pau</a:t>
            </a:r>
            <a:r>
              <a:rPr lang="es-ES" sz="1300" dirty="0" smtClean="0">
                <a:solidFill>
                  <a:schemeClr val="accent1"/>
                </a:solidFill>
              </a:rPr>
              <a:t>, </a:t>
            </a:r>
            <a:r>
              <a:rPr lang="es-ES" sz="1300" dirty="0" err="1" smtClean="0">
                <a:solidFill>
                  <a:schemeClr val="accent1"/>
                </a:solidFill>
              </a:rPr>
              <a:t>recollida</a:t>
            </a:r>
            <a:r>
              <a:rPr lang="es-ES" sz="1300" dirty="0" smtClean="0">
                <a:solidFill>
                  <a:schemeClr val="accent1"/>
                </a:solidFill>
              </a:rPr>
              <a:t> material, </a:t>
            </a:r>
            <a:r>
              <a:rPr lang="es-ES" sz="1300" dirty="0" err="1" smtClean="0">
                <a:solidFill>
                  <a:schemeClr val="accent1"/>
                </a:solidFill>
              </a:rPr>
              <a:t>ciutats</a:t>
            </a:r>
            <a:r>
              <a:rPr lang="es-ES" sz="1300" dirty="0" smtClean="0">
                <a:solidFill>
                  <a:schemeClr val="accent1"/>
                </a:solidFill>
              </a:rPr>
              <a:t> defensores,  </a:t>
            </a:r>
            <a:endParaRPr lang="ca-ES" sz="1300" dirty="0" smtClean="0">
              <a:solidFill>
                <a:schemeClr val="accent1"/>
              </a:solidFill>
            </a:endParaRPr>
          </a:p>
          <a:p>
            <a:endParaRPr lang="ca-ES" sz="1300" b="1" dirty="0">
              <a:solidFill>
                <a:schemeClr val="accent1"/>
              </a:solidFill>
            </a:endParaRPr>
          </a:p>
          <a:p>
            <a:r>
              <a:rPr lang="es-ES" sz="1300" b="1" dirty="0" smtClean="0">
                <a:solidFill>
                  <a:srgbClr val="0070C0"/>
                </a:solidFill>
              </a:rPr>
              <a:t>NO </a:t>
            </a:r>
            <a:r>
              <a:rPr lang="es-ES" sz="1300" b="1" dirty="0">
                <a:solidFill>
                  <a:srgbClr val="0070C0"/>
                </a:solidFill>
              </a:rPr>
              <a:t>SOCIS CCASPS</a:t>
            </a:r>
            <a:r>
              <a:rPr lang="es-ES" sz="13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s-ES" sz="1300" dirty="0" err="1" smtClean="0">
                <a:solidFill>
                  <a:srgbClr val="0070C0"/>
                </a:solidFill>
              </a:rPr>
              <a:t>Accions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es-ES" sz="1300" dirty="0" err="1" smtClean="0">
                <a:solidFill>
                  <a:srgbClr val="0070C0"/>
                </a:solidFill>
              </a:rPr>
              <a:t>sensibilització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es-ES" sz="1300" dirty="0" err="1" smtClean="0">
                <a:solidFill>
                  <a:srgbClr val="0070C0"/>
                </a:solidFill>
              </a:rPr>
              <a:t>envers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es-ES" sz="1300" dirty="0" err="1" smtClean="0">
                <a:solidFill>
                  <a:srgbClr val="0070C0"/>
                </a:solidFill>
              </a:rPr>
              <a:t>els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es-ES" sz="1300" dirty="0" err="1" smtClean="0">
                <a:solidFill>
                  <a:srgbClr val="0070C0"/>
                </a:solidFill>
              </a:rPr>
              <a:t>infants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es-ES" sz="1300" dirty="0" err="1" smtClean="0">
                <a:solidFill>
                  <a:srgbClr val="0070C0"/>
                </a:solidFill>
              </a:rPr>
              <a:t>sahrauís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documentals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xerrades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accions</a:t>
            </a:r>
            <a:r>
              <a:rPr lang="es-ES" sz="1300" dirty="0" smtClean="0">
                <a:solidFill>
                  <a:srgbClr val="0070C0"/>
                </a:solidFill>
              </a:rPr>
              <a:t> a les </a:t>
            </a:r>
            <a:r>
              <a:rPr lang="es-ES" sz="1300" dirty="0" err="1" smtClean="0">
                <a:solidFill>
                  <a:srgbClr val="0070C0"/>
                </a:solidFill>
              </a:rPr>
              <a:t>escoles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participació</a:t>
            </a:r>
            <a:r>
              <a:rPr lang="es-ES" sz="1300" dirty="0" smtClean="0">
                <a:solidFill>
                  <a:srgbClr val="0070C0"/>
                </a:solidFill>
              </a:rPr>
              <a:t> en les </a:t>
            </a:r>
            <a:r>
              <a:rPr lang="es-ES" sz="1300" dirty="0" err="1" smtClean="0">
                <a:solidFill>
                  <a:srgbClr val="0070C0"/>
                </a:solidFill>
              </a:rPr>
              <a:t>festes</a:t>
            </a:r>
            <a:r>
              <a:rPr lang="es-ES" sz="1300" dirty="0" smtClean="0">
                <a:solidFill>
                  <a:srgbClr val="0070C0"/>
                </a:solidFill>
              </a:rPr>
              <a:t> de la </a:t>
            </a:r>
            <a:r>
              <a:rPr lang="es-ES" sz="1300" dirty="0" err="1" smtClean="0">
                <a:solidFill>
                  <a:srgbClr val="0070C0"/>
                </a:solidFill>
              </a:rPr>
              <a:t>solidaritat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exposicions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visionat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es-ES" sz="1300" dirty="0" err="1" smtClean="0">
                <a:solidFill>
                  <a:srgbClr val="0070C0"/>
                </a:solidFill>
              </a:rPr>
              <a:t>pel.lícules</a:t>
            </a:r>
            <a:r>
              <a:rPr lang="es-ES" sz="1300" dirty="0" smtClean="0">
                <a:solidFill>
                  <a:srgbClr val="0070C0"/>
                </a:solidFill>
              </a:rPr>
              <a:t>, </a:t>
            </a:r>
            <a:r>
              <a:rPr lang="es-ES" sz="1300" dirty="0" err="1" smtClean="0">
                <a:solidFill>
                  <a:srgbClr val="0070C0"/>
                </a:solidFill>
              </a:rPr>
              <a:t>aprenentatge</a:t>
            </a:r>
            <a:r>
              <a:rPr lang="es-ES" sz="1300" dirty="0" smtClean="0">
                <a:solidFill>
                  <a:srgbClr val="0070C0"/>
                </a:solidFill>
              </a:rPr>
              <a:t> i </a:t>
            </a:r>
            <a:r>
              <a:rPr lang="es-ES" sz="1300" dirty="0" err="1" smtClean="0">
                <a:solidFill>
                  <a:srgbClr val="0070C0"/>
                </a:solidFill>
              </a:rPr>
              <a:t>servei</a:t>
            </a:r>
            <a:r>
              <a:rPr lang="es-ES" sz="1300" dirty="0" smtClean="0">
                <a:solidFill>
                  <a:srgbClr val="0070C0"/>
                </a:solidFill>
              </a:rPr>
              <a:t> (casa de </a:t>
            </a:r>
            <a:r>
              <a:rPr lang="es-ES" sz="1300" dirty="0" err="1" smtClean="0">
                <a:solidFill>
                  <a:srgbClr val="0070C0"/>
                </a:solidFill>
              </a:rPr>
              <a:t>malalts</a:t>
            </a:r>
            <a:r>
              <a:rPr lang="es-ES" sz="1300" dirty="0" smtClean="0">
                <a:solidFill>
                  <a:srgbClr val="0070C0"/>
                </a:solidFill>
              </a:rPr>
              <a:t>), </a:t>
            </a:r>
            <a:r>
              <a:rPr lang="es-ES" sz="1300" dirty="0" err="1" smtClean="0">
                <a:solidFill>
                  <a:srgbClr val="0070C0"/>
                </a:solidFill>
              </a:rPr>
              <a:t>ciutats</a:t>
            </a:r>
            <a:r>
              <a:rPr lang="es-ES" sz="1300" dirty="0" smtClean="0">
                <a:solidFill>
                  <a:srgbClr val="0070C0"/>
                </a:solidFill>
              </a:rPr>
              <a:t> defensores, </a:t>
            </a:r>
            <a:r>
              <a:rPr lang="es-ES" sz="1300" dirty="0" err="1" smtClean="0">
                <a:solidFill>
                  <a:srgbClr val="0070C0"/>
                </a:solidFill>
              </a:rPr>
              <a:t>premis</a:t>
            </a:r>
            <a:r>
              <a:rPr lang="es-ES" sz="1300" dirty="0" smtClean="0">
                <a:solidFill>
                  <a:srgbClr val="0070C0"/>
                </a:solidFill>
              </a:rPr>
              <a:t>, etc.</a:t>
            </a:r>
            <a:endParaRPr lang="es-ES" sz="1300" dirty="0">
              <a:solidFill>
                <a:srgbClr val="0070C0"/>
              </a:solidFill>
            </a:endParaRPr>
          </a:p>
          <a:p>
            <a:endParaRPr lang="ca-ES" sz="1300" b="1" dirty="0">
              <a:solidFill>
                <a:schemeClr val="accent1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6266" y="5643949"/>
            <a:ext cx="8229600" cy="1097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</a:t>
            </a:r>
            <a:r>
              <a:rPr lang="es-ES" sz="2000" dirty="0" err="1" smtClean="0"/>
              <a:t>d’ajuntaments</a:t>
            </a:r>
            <a:r>
              <a:rPr lang="es-ES" sz="2000" dirty="0" smtClean="0"/>
              <a:t> que han </a:t>
            </a:r>
            <a:r>
              <a:rPr lang="es-ES" sz="2000" dirty="0" err="1" smtClean="0"/>
              <a:t>promogut</a:t>
            </a:r>
            <a:r>
              <a:rPr lang="es-ES" sz="2000" dirty="0" smtClean="0"/>
              <a:t> </a:t>
            </a:r>
            <a:r>
              <a:rPr lang="es-ES" sz="2000" dirty="0" err="1" smtClean="0"/>
              <a:t>accions</a:t>
            </a:r>
            <a:r>
              <a:rPr lang="es-ES" sz="2000" dirty="0" smtClean="0"/>
              <a:t> de </a:t>
            </a:r>
            <a:r>
              <a:rPr lang="es-ES" sz="2000" dirty="0" err="1" smtClean="0"/>
              <a:t>sensibilització</a:t>
            </a:r>
            <a:r>
              <a:rPr lang="es-ES" sz="2000" dirty="0" smtClean="0"/>
              <a:t> </a:t>
            </a:r>
            <a:r>
              <a:rPr lang="es-ES" sz="2000" dirty="0" err="1" smtClean="0"/>
              <a:t>és</a:t>
            </a:r>
            <a:r>
              <a:rPr lang="es-ES" sz="2000" dirty="0" smtClean="0"/>
              <a:t> similar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</a:t>
            </a:r>
            <a:r>
              <a:rPr lang="es-ES" sz="2000" dirty="0" err="1" smtClean="0"/>
              <a:t>són</a:t>
            </a:r>
            <a:r>
              <a:rPr lang="es-ES" sz="2000" dirty="0" smtClean="0"/>
              <a:t> </a:t>
            </a:r>
            <a:r>
              <a:rPr lang="es-ES" sz="2000" dirty="0" err="1" smtClean="0"/>
              <a:t>socis</a:t>
            </a:r>
            <a:r>
              <a:rPr lang="es-ES" sz="2000" dirty="0" smtClean="0"/>
              <a:t> de la </a:t>
            </a:r>
            <a:r>
              <a:rPr lang="es-ES" sz="2000" dirty="0"/>
              <a:t>CCASPS </a:t>
            </a:r>
            <a:r>
              <a:rPr lang="es-ES" sz="2000" dirty="0" smtClean="0"/>
              <a:t>(54%) i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són</a:t>
            </a:r>
            <a:r>
              <a:rPr lang="es-ES" sz="2000" dirty="0" smtClean="0"/>
              <a:t> (43%). 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4188173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788024" y="1556792"/>
            <a:ext cx="39791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 err="1" smtClean="0">
                <a:solidFill>
                  <a:srgbClr val="0070C0"/>
                </a:solidFill>
              </a:rPr>
              <a:t>Àmbits</a:t>
            </a:r>
            <a:r>
              <a:rPr lang="es-ES" sz="1300" b="1" dirty="0" smtClean="0">
                <a:solidFill>
                  <a:srgbClr val="0070C0"/>
                </a:solidFill>
              </a:rPr>
              <a:t> </a:t>
            </a:r>
            <a:r>
              <a:rPr lang="es-ES" sz="1300" b="1" dirty="0" err="1" smtClean="0">
                <a:solidFill>
                  <a:srgbClr val="0070C0"/>
                </a:solidFill>
              </a:rPr>
              <a:t>d’intervenció</a:t>
            </a:r>
            <a:r>
              <a:rPr lang="es-ES" sz="1300" b="1" dirty="0" smtClean="0">
                <a:solidFill>
                  <a:srgbClr val="0070C0"/>
                </a:solidFill>
              </a:rPr>
              <a:t>:</a:t>
            </a:r>
          </a:p>
          <a:p>
            <a:endParaRPr lang="es-ES" sz="1300" b="1" dirty="0">
              <a:solidFill>
                <a:srgbClr val="0070C0"/>
              </a:solidFill>
            </a:endParaRPr>
          </a:p>
          <a:p>
            <a:r>
              <a:rPr lang="es-ES" sz="1300" b="1" dirty="0" smtClean="0">
                <a:solidFill>
                  <a:srgbClr val="0070C0"/>
                </a:solidFill>
              </a:rPr>
              <a:t>SOCIS CCASPS:</a:t>
            </a:r>
          </a:p>
          <a:p>
            <a:r>
              <a:rPr lang="ca-ES" sz="1300" dirty="0" smtClean="0">
                <a:solidFill>
                  <a:schemeClr val="accent1"/>
                </a:solidFill>
              </a:rPr>
              <a:t>Inundacions (compra mantes, compra aliments, etc.), suport campaments refugiats, emergències mèdiques,  </a:t>
            </a:r>
          </a:p>
          <a:p>
            <a:endParaRPr lang="ca-ES" sz="1300" b="1" dirty="0">
              <a:solidFill>
                <a:schemeClr val="accent1"/>
              </a:solidFill>
            </a:endParaRPr>
          </a:p>
          <a:p>
            <a:r>
              <a:rPr lang="es-ES" sz="1300" b="1" dirty="0" smtClean="0">
                <a:solidFill>
                  <a:srgbClr val="0070C0"/>
                </a:solidFill>
              </a:rPr>
              <a:t>NO </a:t>
            </a:r>
            <a:r>
              <a:rPr lang="es-ES" sz="1300" b="1" dirty="0">
                <a:solidFill>
                  <a:srgbClr val="0070C0"/>
                </a:solidFill>
              </a:rPr>
              <a:t>SOCIS CCASPS</a:t>
            </a:r>
            <a:r>
              <a:rPr lang="es-ES" sz="13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s-ES" sz="1300" dirty="0" err="1" smtClean="0">
                <a:solidFill>
                  <a:srgbClr val="0070C0"/>
                </a:solidFill>
              </a:rPr>
              <a:t>Inundacions</a:t>
            </a:r>
            <a:r>
              <a:rPr lang="es-ES" sz="1300" dirty="0" smtClean="0">
                <a:solidFill>
                  <a:srgbClr val="0070C0"/>
                </a:solidFill>
              </a:rPr>
              <a:t> </a:t>
            </a:r>
            <a:r>
              <a:rPr lang="ca-ES" sz="1300" dirty="0">
                <a:solidFill>
                  <a:schemeClr val="accent1"/>
                </a:solidFill>
              </a:rPr>
              <a:t>(compra mantes, compra aliments, etc</a:t>
            </a:r>
            <a:r>
              <a:rPr lang="ca-ES" sz="1300" dirty="0" smtClean="0">
                <a:solidFill>
                  <a:schemeClr val="accent1"/>
                </a:solidFill>
              </a:rPr>
              <a:t>.),</a:t>
            </a:r>
            <a:r>
              <a:rPr lang="ca-ES" sz="1300" dirty="0">
                <a:solidFill>
                  <a:schemeClr val="accent1"/>
                </a:solidFill>
              </a:rPr>
              <a:t> suport campaments refugiats, </a:t>
            </a:r>
            <a:r>
              <a:rPr lang="ca-ES" sz="1300" dirty="0" smtClean="0">
                <a:solidFill>
                  <a:schemeClr val="accent1"/>
                </a:solidFill>
              </a:rPr>
              <a:t> etc.</a:t>
            </a:r>
            <a:endParaRPr lang="es-ES" sz="1300" b="1" dirty="0">
              <a:solidFill>
                <a:srgbClr val="0070C0"/>
              </a:solidFill>
            </a:endParaRPr>
          </a:p>
          <a:p>
            <a:endParaRPr lang="ca-ES" sz="1300" b="1" dirty="0">
              <a:solidFill>
                <a:schemeClr val="accent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3. Quines han estat les accions realitzades amb els campaments sahrauís en els darrers 5 anys (2012-2017)</a:t>
            </a: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788024" y="3861048"/>
            <a:ext cx="42484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300" b="1">
                <a:solidFill>
                  <a:srgbClr val="0070C0"/>
                </a:solidFill>
              </a:defRPr>
            </a:lvl1pPr>
          </a:lstStyle>
          <a:p>
            <a:r>
              <a:rPr lang="es-ES" b="0" dirty="0" err="1"/>
              <a:t>Els</a:t>
            </a:r>
            <a:r>
              <a:rPr lang="es-ES" b="0" dirty="0"/>
              <a:t> </a:t>
            </a:r>
            <a:r>
              <a:rPr lang="es-ES" b="0" dirty="0" err="1"/>
              <a:t>municipis</a:t>
            </a:r>
            <a:r>
              <a:rPr lang="es-ES" b="0" dirty="0"/>
              <a:t> </a:t>
            </a:r>
            <a:r>
              <a:rPr lang="es-ES" b="0" dirty="0" err="1"/>
              <a:t>socis</a:t>
            </a:r>
            <a:r>
              <a:rPr lang="es-ES" b="0" dirty="0"/>
              <a:t> de la CCASPS i no </a:t>
            </a:r>
            <a:r>
              <a:rPr lang="es-ES" b="0" dirty="0" err="1"/>
              <a:t>socis</a:t>
            </a:r>
            <a:r>
              <a:rPr lang="es-ES" b="0" dirty="0"/>
              <a:t> </a:t>
            </a:r>
            <a:r>
              <a:rPr lang="es-ES" b="0" dirty="0" err="1"/>
              <a:t>canalitzen</a:t>
            </a:r>
            <a:r>
              <a:rPr lang="es-ES" b="0" dirty="0"/>
              <a:t> en igual </a:t>
            </a:r>
            <a:r>
              <a:rPr lang="es-ES" b="0" dirty="0" err="1"/>
              <a:t>proporció</a:t>
            </a:r>
            <a:r>
              <a:rPr lang="es-ES" b="0" dirty="0"/>
              <a:t> (67% </a:t>
            </a:r>
            <a:r>
              <a:rPr lang="es-ES" b="0" dirty="0" err="1"/>
              <a:t>dels</a:t>
            </a:r>
            <a:r>
              <a:rPr lang="es-ES" b="0" dirty="0"/>
              <a:t> </a:t>
            </a:r>
            <a:r>
              <a:rPr lang="es-ES" b="0" dirty="0" err="1"/>
              <a:t>municipis</a:t>
            </a:r>
            <a:r>
              <a:rPr lang="es-ES" b="0" dirty="0"/>
              <a:t>) </a:t>
            </a:r>
            <a:r>
              <a:rPr lang="es-ES" b="0" dirty="0" err="1"/>
              <a:t>l’AH</a:t>
            </a:r>
            <a:r>
              <a:rPr lang="es-ES" b="0" dirty="0"/>
              <a:t> a través </a:t>
            </a:r>
            <a:r>
              <a:rPr lang="es-ES" b="0" dirty="0" err="1"/>
              <a:t>d’accions</a:t>
            </a:r>
            <a:r>
              <a:rPr lang="es-ES" b="0" dirty="0"/>
              <a:t> </a:t>
            </a:r>
            <a:r>
              <a:rPr lang="es-ES" b="0" dirty="0" err="1"/>
              <a:t>delegades</a:t>
            </a:r>
            <a:r>
              <a:rPr lang="es-ES" b="0" dirty="0"/>
              <a:t> al FCCD. </a:t>
            </a:r>
            <a:endParaRPr lang="es-ES" b="0" dirty="0" smtClean="0"/>
          </a:p>
          <a:p>
            <a:endParaRPr lang="es-ES" b="0" dirty="0"/>
          </a:p>
          <a:p>
            <a:r>
              <a:rPr lang="es-ES" b="0" dirty="0" err="1" smtClean="0"/>
              <a:t>Els</a:t>
            </a:r>
            <a:r>
              <a:rPr lang="es-ES" b="0" dirty="0"/>
              <a:t> </a:t>
            </a:r>
            <a:r>
              <a:rPr lang="es-ES" b="0" dirty="0" smtClean="0"/>
              <a:t>17% </a:t>
            </a:r>
            <a:r>
              <a:rPr lang="es-ES" b="0" dirty="0" err="1" smtClean="0"/>
              <a:t>dels</a:t>
            </a:r>
            <a:r>
              <a:rPr lang="es-ES" b="0" dirty="0" smtClean="0"/>
              <a:t> </a:t>
            </a:r>
            <a:r>
              <a:rPr lang="es-ES" b="0" dirty="0" err="1" smtClean="0"/>
              <a:t>municipis</a:t>
            </a:r>
            <a:r>
              <a:rPr lang="es-ES" b="0" dirty="0" smtClean="0"/>
              <a:t> </a:t>
            </a:r>
            <a:r>
              <a:rPr lang="es-ES" b="0" dirty="0" err="1" smtClean="0"/>
              <a:t>socis</a:t>
            </a:r>
            <a:r>
              <a:rPr lang="es-ES" b="0" dirty="0" smtClean="0"/>
              <a:t> han </a:t>
            </a:r>
            <a:r>
              <a:rPr lang="es-ES" b="0" dirty="0" err="1" smtClean="0"/>
              <a:t>reportat</a:t>
            </a:r>
            <a:r>
              <a:rPr lang="es-ES" b="0" dirty="0" smtClean="0"/>
              <a:t> que </a:t>
            </a:r>
            <a:r>
              <a:rPr lang="es-ES" b="0" dirty="0" err="1" smtClean="0"/>
              <a:t>canalitzen</a:t>
            </a:r>
            <a:r>
              <a:rPr lang="es-ES" b="0" dirty="0" smtClean="0"/>
              <a:t> </a:t>
            </a:r>
            <a:r>
              <a:rPr lang="es-ES" b="0" dirty="0" err="1" smtClean="0"/>
              <a:t>l’AH</a:t>
            </a:r>
            <a:r>
              <a:rPr lang="es-ES" b="0" dirty="0" smtClean="0"/>
              <a:t> a través de les </a:t>
            </a:r>
            <a:r>
              <a:rPr lang="es-ES" b="0" dirty="0" err="1" smtClean="0"/>
              <a:t>entitats</a:t>
            </a:r>
            <a:r>
              <a:rPr lang="es-ES" b="0" dirty="0" smtClean="0"/>
              <a:t> pro-</a:t>
            </a:r>
            <a:r>
              <a:rPr lang="es-ES" b="0" dirty="0" err="1" smtClean="0"/>
              <a:t>sàhara</a:t>
            </a:r>
            <a:r>
              <a:rPr lang="es-ES" b="0" dirty="0" smtClean="0"/>
              <a:t>.</a:t>
            </a:r>
          </a:p>
          <a:p>
            <a:endParaRPr lang="es-ES" b="0" dirty="0"/>
          </a:p>
          <a:p>
            <a:r>
              <a:rPr lang="es-ES" b="0" dirty="0" smtClean="0"/>
              <a:t>El 17% </a:t>
            </a:r>
            <a:r>
              <a:rPr lang="es-ES" b="0" dirty="0" err="1" smtClean="0"/>
              <a:t>dels</a:t>
            </a:r>
            <a:r>
              <a:rPr lang="es-ES" b="0" dirty="0" smtClean="0"/>
              <a:t> no </a:t>
            </a:r>
            <a:r>
              <a:rPr lang="es-ES" b="0" dirty="0" err="1" smtClean="0"/>
              <a:t>socis</a:t>
            </a:r>
            <a:r>
              <a:rPr lang="es-ES" b="0" dirty="0" smtClean="0"/>
              <a:t> han </a:t>
            </a:r>
            <a:r>
              <a:rPr lang="es-ES" b="0" dirty="0" err="1" smtClean="0"/>
              <a:t>reportat</a:t>
            </a:r>
            <a:r>
              <a:rPr lang="es-ES" b="0" dirty="0" smtClean="0"/>
              <a:t> </a:t>
            </a:r>
            <a:r>
              <a:rPr lang="es-ES" b="0" dirty="0" err="1" smtClean="0"/>
              <a:t>canalitzar</a:t>
            </a:r>
            <a:r>
              <a:rPr lang="es-ES" b="0" dirty="0" smtClean="0"/>
              <a:t> </a:t>
            </a:r>
            <a:r>
              <a:rPr lang="es-ES" b="0" dirty="0" err="1" smtClean="0"/>
              <a:t>simultàneament</a:t>
            </a:r>
            <a:r>
              <a:rPr lang="es-ES" b="0" dirty="0" smtClean="0"/>
              <a:t> a través de les </a:t>
            </a:r>
            <a:r>
              <a:rPr lang="es-ES" b="0" dirty="0" err="1" smtClean="0"/>
              <a:t>dues</a:t>
            </a:r>
            <a:r>
              <a:rPr lang="es-ES" b="0" dirty="0" smtClean="0"/>
              <a:t> </a:t>
            </a:r>
            <a:r>
              <a:rPr lang="es-ES" b="0" dirty="0" err="1" smtClean="0"/>
              <a:t>modalitats</a:t>
            </a:r>
            <a:r>
              <a:rPr lang="es-ES" b="0" dirty="0" smtClean="0"/>
              <a:t>.</a:t>
            </a:r>
          </a:p>
          <a:p>
            <a:endParaRPr lang="es-ES" b="0" dirty="0">
              <a:solidFill>
                <a:srgbClr val="FF0000"/>
              </a:solidFill>
            </a:endParaRPr>
          </a:p>
          <a:p>
            <a:r>
              <a:rPr lang="es-ES" sz="900" b="0" i="1" dirty="0" smtClean="0">
                <a:solidFill>
                  <a:srgbClr val="FF0000"/>
                </a:solidFill>
              </a:rPr>
              <a:t>Nota: 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dades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aportades</a:t>
            </a:r>
            <a:r>
              <a:rPr lang="es-ES" sz="900" b="0" i="1" dirty="0" smtClean="0">
                <a:solidFill>
                  <a:srgbClr val="FF0000"/>
                </a:solidFill>
              </a:rPr>
              <a:t> en </a:t>
            </a:r>
            <a:r>
              <a:rPr lang="es-ES" sz="900" b="0" i="1" dirty="0" err="1" smtClean="0">
                <a:solidFill>
                  <a:srgbClr val="FF0000"/>
                </a:solidFill>
              </a:rPr>
              <a:t>els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qüestionaris</a:t>
            </a:r>
            <a:r>
              <a:rPr lang="es-ES" sz="900" b="0" i="1" dirty="0" smtClean="0">
                <a:solidFill>
                  <a:srgbClr val="FF0000"/>
                </a:solidFill>
              </a:rPr>
              <a:t> han </a:t>
            </a:r>
            <a:r>
              <a:rPr lang="es-ES" sz="900" b="0" i="1" dirty="0" err="1" smtClean="0">
                <a:solidFill>
                  <a:srgbClr val="FF0000"/>
                </a:solidFill>
              </a:rPr>
              <a:t>estat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completades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amb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els</a:t>
            </a:r>
            <a:r>
              <a:rPr lang="es-ES" sz="900" b="0" i="1" dirty="0" smtClean="0">
                <a:solidFill>
                  <a:srgbClr val="FF0000"/>
                </a:solidFill>
              </a:rPr>
              <a:t> registres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d’aportacions</a:t>
            </a:r>
            <a:r>
              <a:rPr lang="es-ES" sz="900" b="0" i="1" dirty="0" smtClean="0">
                <a:solidFill>
                  <a:srgbClr val="FF0000"/>
                </a:solidFill>
              </a:rPr>
              <a:t> al FCCD. </a:t>
            </a:r>
            <a:r>
              <a:rPr lang="es-ES" sz="900" b="0" i="1" dirty="0" err="1" smtClean="0">
                <a:solidFill>
                  <a:srgbClr val="FF0000"/>
                </a:solidFill>
              </a:rPr>
              <a:t>Això</a:t>
            </a:r>
            <a:r>
              <a:rPr lang="es-ES" sz="900" b="0" i="1" dirty="0" smtClean="0">
                <a:solidFill>
                  <a:srgbClr val="FF0000"/>
                </a:solidFill>
              </a:rPr>
              <a:t> fa que 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estimacions</a:t>
            </a:r>
            <a:r>
              <a:rPr lang="es-ES" sz="900" b="0" i="1" dirty="0" smtClean="0">
                <a:solidFill>
                  <a:srgbClr val="FF0000"/>
                </a:solidFill>
              </a:rPr>
              <a:t> sobre 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aportacions</a:t>
            </a:r>
            <a:r>
              <a:rPr lang="es-ES" sz="900" b="0" i="1" dirty="0" smtClean="0">
                <a:solidFill>
                  <a:srgbClr val="FF0000"/>
                </a:solidFill>
              </a:rPr>
              <a:t> al FCCD es poden considerar fiables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mentre</a:t>
            </a:r>
            <a:r>
              <a:rPr lang="es-ES" sz="900" b="0" i="1" dirty="0" smtClean="0">
                <a:solidFill>
                  <a:srgbClr val="FF0000"/>
                </a:solidFill>
              </a:rPr>
              <a:t> que 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corresponents</a:t>
            </a:r>
            <a:r>
              <a:rPr lang="es-ES" sz="900" b="0" i="1" dirty="0" smtClean="0">
                <a:solidFill>
                  <a:srgbClr val="FF0000"/>
                </a:solidFill>
              </a:rPr>
              <a:t> a 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accions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concertades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amb</a:t>
            </a:r>
            <a:r>
              <a:rPr lang="es-ES" sz="900" b="0" i="1" dirty="0" smtClean="0">
                <a:solidFill>
                  <a:srgbClr val="FF0000"/>
                </a:solidFill>
              </a:rPr>
              <a:t> les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entitats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tenen</a:t>
            </a:r>
            <a:r>
              <a:rPr lang="es-ES" sz="900" b="0" i="1" dirty="0" smtClean="0">
                <a:solidFill>
                  <a:srgbClr val="FF0000"/>
                </a:solidFill>
              </a:rPr>
              <a:t> un </a:t>
            </a:r>
            <a:r>
              <a:rPr lang="es-ES" sz="900" b="0" i="1" dirty="0" err="1" smtClean="0">
                <a:solidFill>
                  <a:srgbClr val="FF0000"/>
                </a:solidFill>
              </a:rPr>
              <a:t>marge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d’incertesa</a:t>
            </a:r>
            <a:r>
              <a:rPr lang="es-ES" sz="900" b="0" i="1" dirty="0" smtClean="0">
                <a:solidFill>
                  <a:srgbClr val="FF0000"/>
                </a:solidFill>
              </a:rPr>
              <a:t> per la no </a:t>
            </a:r>
            <a:r>
              <a:rPr lang="es-ES" sz="900" b="0" i="1" dirty="0" err="1" smtClean="0">
                <a:solidFill>
                  <a:srgbClr val="FF0000"/>
                </a:solidFill>
              </a:rPr>
              <a:t>resposta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d’alguns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municipis</a:t>
            </a:r>
            <a:r>
              <a:rPr lang="es-ES" sz="900" b="0" i="1" dirty="0" smtClean="0">
                <a:solidFill>
                  <a:srgbClr val="FF0000"/>
                </a:solidFill>
              </a:rPr>
              <a:t> que </a:t>
            </a:r>
            <a:r>
              <a:rPr lang="es-ES" sz="900" b="0" i="1" dirty="0" err="1" smtClean="0">
                <a:solidFill>
                  <a:srgbClr val="FF0000"/>
                </a:solidFill>
              </a:rPr>
              <a:t>ens</a:t>
            </a:r>
            <a:r>
              <a:rPr lang="es-ES" sz="900" b="0" i="1" dirty="0" smtClean="0">
                <a:solidFill>
                  <a:srgbClr val="FF0000"/>
                </a:solidFill>
              </a:rPr>
              <a:t> porta a pensar que </a:t>
            </a:r>
            <a:r>
              <a:rPr lang="es-ES" sz="900" b="0" i="1" dirty="0" err="1" smtClean="0">
                <a:solidFill>
                  <a:srgbClr val="FF0000"/>
                </a:solidFill>
              </a:rPr>
              <a:t>podria</a:t>
            </a:r>
            <a:r>
              <a:rPr lang="es-ES" sz="900" b="0" i="1" dirty="0" smtClean="0">
                <a:solidFill>
                  <a:srgbClr val="FF0000"/>
                </a:solidFill>
              </a:rPr>
              <a:t> ser una </a:t>
            </a:r>
            <a:r>
              <a:rPr lang="es-ES" sz="900" b="0" i="1" dirty="0" err="1" smtClean="0">
                <a:solidFill>
                  <a:srgbClr val="FF0000"/>
                </a:solidFill>
              </a:rPr>
              <a:t>modalitat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més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utilitzada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tant</a:t>
            </a:r>
            <a:r>
              <a:rPr lang="es-ES" sz="900" b="0" i="1" dirty="0" smtClean="0">
                <a:solidFill>
                  <a:srgbClr val="FF0000"/>
                </a:solidFill>
              </a:rPr>
              <a:t> en el cas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dels</a:t>
            </a:r>
            <a:r>
              <a:rPr lang="es-ES" sz="900" b="0" i="1" dirty="0" smtClean="0">
                <a:solidFill>
                  <a:srgbClr val="FF0000"/>
                </a:solidFill>
              </a:rPr>
              <a:t> </a:t>
            </a:r>
            <a:r>
              <a:rPr lang="es-ES" sz="900" b="0" i="1" dirty="0" err="1" smtClean="0">
                <a:solidFill>
                  <a:srgbClr val="FF0000"/>
                </a:solidFill>
              </a:rPr>
              <a:t>socis</a:t>
            </a:r>
            <a:r>
              <a:rPr lang="es-ES" sz="900" b="0" i="1" dirty="0" smtClean="0">
                <a:solidFill>
                  <a:srgbClr val="FF0000"/>
                </a:solidFill>
              </a:rPr>
              <a:t> CCASPS </a:t>
            </a:r>
            <a:r>
              <a:rPr lang="es-ES" sz="900" b="0" i="1" dirty="0" err="1" smtClean="0">
                <a:solidFill>
                  <a:srgbClr val="FF0000"/>
                </a:solidFill>
              </a:rPr>
              <a:t>com</a:t>
            </a:r>
            <a:r>
              <a:rPr lang="es-ES" sz="900" b="0" i="1" dirty="0" smtClean="0">
                <a:solidFill>
                  <a:srgbClr val="FF0000"/>
                </a:solidFill>
              </a:rPr>
              <a:t> no </a:t>
            </a:r>
            <a:r>
              <a:rPr lang="es-ES" sz="900" b="0" i="1" dirty="0" err="1" smtClean="0">
                <a:solidFill>
                  <a:srgbClr val="FF0000"/>
                </a:solidFill>
              </a:rPr>
              <a:t>socis</a:t>
            </a:r>
            <a:r>
              <a:rPr lang="es-ES" sz="900" b="0" i="1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96" y="1563565"/>
            <a:ext cx="4079304" cy="231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4" y="3933056"/>
            <a:ext cx="4064705" cy="280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09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466996"/>
              </p:ext>
            </p:extLst>
          </p:nvPr>
        </p:nvGraphicFramePr>
        <p:xfrm>
          <a:off x="154360" y="17728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209188"/>
              </p:ext>
            </p:extLst>
          </p:nvPr>
        </p:nvGraphicFramePr>
        <p:xfrm>
          <a:off x="4320480" y="1902430"/>
          <a:ext cx="4355976" cy="2613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652120" y="4941168"/>
            <a:ext cx="3189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Nom</a:t>
            </a:r>
            <a:r>
              <a:rPr lang="es-ES_tradnl" dirty="0" err="1" smtClean="0"/>
              <a:t>és</a:t>
            </a:r>
            <a:r>
              <a:rPr lang="es-ES_tradnl" dirty="0" smtClean="0"/>
              <a:t> un </a:t>
            </a:r>
            <a:r>
              <a:rPr lang="es-ES_tradnl" dirty="0" err="1" smtClean="0"/>
              <a:t>ajuntament</a:t>
            </a:r>
            <a:r>
              <a:rPr lang="es-ES_tradnl" dirty="0" smtClean="0"/>
              <a:t> </a:t>
            </a:r>
            <a:r>
              <a:rPr lang="es-ES_tradnl" dirty="0" err="1" smtClean="0"/>
              <a:t>realitza</a:t>
            </a:r>
            <a:r>
              <a:rPr lang="es-ES_tradnl" dirty="0" smtClean="0"/>
              <a:t> </a:t>
            </a:r>
            <a:r>
              <a:rPr lang="es-ES_tradnl" dirty="0" err="1" smtClean="0"/>
              <a:t>accions</a:t>
            </a:r>
            <a:r>
              <a:rPr lang="es-ES_tradnl" dirty="0" smtClean="0"/>
              <a:t> </a:t>
            </a:r>
            <a:r>
              <a:rPr lang="es-ES_tradnl" dirty="0" err="1" smtClean="0"/>
              <a:t>d’emergència</a:t>
            </a:r>
            <a:r>
              <a:rPr lang="es-ES_tradnl" dirty="0" smtClean="0"/>
              <a:t> i </a:t>
            </a:r>
            <a:r>
              <a:rPr lang="es-ES_tradnl" dirty="0" err="1" smtClean="0"/>
              <a:t>finançada</a:t>
            </a:r>
            <a:r>
              <a:rPr lang="es-ES_tradnl" dirty="0" smtClean="0"/>
              <a:t> </a:t>
            </a:r>
            <a:r>
              <a:rPr lang="es-ES_tradnl" dirty="0" err="1" smtClean="0"/>
              <a:t>pel</a:t>
            </a:r>
            <a:r>
              <a:rPr lang="es-ES_tradnl" dirty="0" smtClean="0"/>
              <a:t> FCCD</a:t>
            </a:r>
            <a:endParaRPr lang="pt-PT" dirty="0"/>
          </a:p>
        </p:txBody>
      </p:sp>
      <p:sp>
        <p:nvSpPr>
          <p:cNvPr id="8" name="CuadroTexto 7"/>
          <p:cNvSpPr txBox="1"/>
          <p:nvPr/>
        </p:nvSpPr>
        <p:spPr>
          <a:xfrm>
            <a:off x="1321296" y="4941168"/>
            <a:ext cx="318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La </a:t>
            </a:r>
            <a:r>
              <a:rPr lang="es-ES_tradnl" dirty="0" err="1" smtClean="0"/>
              <a:t>major</a:t>
            </a:r>
            <a:r>
              <a:rPr lang="es-ES_tradnl" dirty="0" smtClean="0"/>
              <a:t> </a:t>
            </a:r>
            <a:r>
              <a:rPr lang="es-ES_tradnl" dirty="0" err="1" smtClean="0"/>
              <a:t>part</a:t>
            </a:r>
            <a:r>
              <a:rPr lang="es-ES_tradnl" dirty="0" smtClean="0"/>
              <a:t> de </a:t>
            </a:r>
            <a:r>
              <a:rPr lang="es-ES_tradnl" dirty="0" err="1" smtClean="0"/>
              <a:t>projectes</a:t>
            </a:r>
            <a:r>
              <a:rPr lang="es-ES_tradnl" dirty="0" smtClean="0"/>
              <a:t> </a:t>
            </a:r>
            <a:r>
              <a:rPr lang="es-ES_tradnl" dirty="0" err="1" smtClean="0"/>
              <a:t>d’emergència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Ajuntaments</a:t>
            </a:r>
            <a:r>
              <a:rPr lang="es-ES_tradnl" dirty="0" smtClean="0"/>
              <a:t> </a:t>
            </a:r>
            <a:r>
              <a:rPr lang="es-ES_tradnl" dirty="0" err="1" smtClean="0"/>
              <a:t>socis</a:t>
            </a:r>
            <a:r>
              <a:rPr lang="es-ES_tradnl" dirty="0" smtClean="0"/>
              <a:t> del CCASPS son </a:t>
            </a:r>
            <a:r>
              <a:rPr lang="es-ES_tradnl" dirty="0" err="1" smtClean="0"/>
              <a:t>finançats</a:t>
            </a:r>
            <a:r>
              <a:rPr lang="es-ES_tradnl" dirty="0" smtClean="0"/>
              <a:t> </a:t>
            </a:r>
            <a:r>
              <a:rPr lang="es-ES_tradnl" dirty="0" err="1" smtClean="0"/>
              <a:t>pel</a:t>
            </a:r>
            <a:r>
              <a:rPr lang="es-ES_tradnl" dirty="0" smtClean="0"/>
              <a:t> FCCD (50%)</a:t>
            </a:r>
            <a:endParaRPr lang="pt-PT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Proporci</a:t>
            </a:r>
            <a:r>
              <a:rPr lang="es-ES_tradnl" sz="2400" dirty="0" err="1" smtClean="0">
                <a:solidFill>
                  <a:schemeClr val="accent4">
                    <a:lumMod val="75000"/>
                  </a:schemeClr>
                </a:solidFill>
              </a:rPr>
              <a:t>ó</a:t>
            </a:r>
            <a:r>
              <a:rPr lang="es-ES_tradnl" sz="2400" dirty="0" smtClean="0">
                <a:solidFill>
                  <a:schemeClr val="accent4">
                    <a:lumMod val="75000"/>
                  </a:schemeClr>
                </a:solidFill>
              </a:rPr>
              <a:t> de p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rojectes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d’emerg</a:t>
            </a:r>
            <a:r>
              <a:rPr lang="es-ES_tradnl" sz="2400" dirty="0" err="1" smtClean="0">
                <a:solidFill>
                  <a:schemeClr val="accent4">
                    <a:lumMod val="75000"/>
                  </a:schemeClr>
                </a:solidFill>
              </a:rPr>
              <a:t>ències</a:t>
            </a:r>
            <a:r>
              <a:rPr lang="es-ES_tradnl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amb els campaments sahrauís en els darrers 5 anys (2012-2017)</a:t>
            </a:r>
          </a:p>
          <a:p>
            <a:r>
              <a:rPr lang="es-ES_tradnl" sz="2400" dirty="0" err="1" smtClean="0">
                <a:solidFill>
                  <a:schemeClr val="accent4">
                    <a:lumMod val="75000"/>
                  </a:schemeClr>
                </a:solidFill>
              </a:rPr>
              <a:t>finançats</a:t>
            </a:r>
            <a:r>
              <a:rPr lang="es-ES_tradnl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accent4">
                    <a:lumMod val="75000"/>
                  </a:schemeClr>
                </a:solidFill>
              </a:rPr>
              <a:t>pel</a:t>
            </a:r>
            <a:r>
              <a:rPr lang="es-ES_tradnl" sz="2400" dirty="0" smtClean="0">
                <a:solidFill>
                  <a:schemeClr val="accent4">
                    <a:lumMod val="75000"/>
                  </a:schemeClr>
                </a:solidFill>
              </a:rPr>
              <a:t> FCCD i </a:t>
            </a:r>
            <a:r>
              <a:rPr lang="es-ES_tradnl" sz="2400" dirty="0" err="1" smtClean="0">
                <a:solidFill>
                  <a:schemeClr val="accent4">
                    <a:lumMod val="75000"/>
                  </a:schemeClr>
                </a:solidFill>
              </a:rPr>
              <a:t>els</a:t>
            </a:r>
            <a:r>
              <a:rPr lang="es-ES_tradnl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_tradnl" sz="2400" dirty="0" err="1" smtClean="0">
                <a:solidFill>
                  <a:schemeClr val="accent4">
                    <a:lumMod val="75000"/>
                  </a:schemeClr>
                </a:solidFill>
              </a:rPr>
              <a:t>ajuntaments</a:t>
            </a:r>
            <a:r>
              <a:rPr lang="es-ES_tradnl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zades</a:t>
            </a: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00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4. Altres </a:t>
            </a:r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iniciatives de cooperació amb els campaments sahrauís (Vacances en pau, pisos d’acollida temporal per infants sahrauís, etc.)?</a:t>
            </a:r>
            <a:br>
              <a:rPr lang="ca-ES" sz="2400" dirty="0">
                <a:solidFill>
                  <a:schemeClr val="accent4">
                    <a:lumMod val="75000"/>
                  </a:schemeClr>
                </a:solidFill>
              </a:rPr>
            </a:b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111921"/>
              </p:ext>
            </p:extLst>
          </p:nvPr>
        </p:nvGraphicFramePr>
        <p:xfrm>
          <a:off x="4803354" y="4581128"/>
          <a:ext cx="3448280" cy="19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8280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u="none" strike="noStrike" dirty="0">
                          <a:effectLst/>
                        </a:rPr>
                        <a:t>Casa de l'esperança</a:t>
                      </a:r>
                      <a:endParaRPr lang="ca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0" marT="0" marB="0" anchor="b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3" r="11918"/>
          <a:stretch/>
        </p:blipFill>
        <p:spPr bwMode="auto">
          <a:xfrm>
            <a:off x="4803354" y="1834501"/>
            <a:ext cx="344828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5" r="14721"/>
          <a:stretch/>
        </p:blipFill>
        <p:spPr bwMode="auto">
          <a:xfrm>
            <a:off x="1013551" y="1817039"/>
            <a:ext cx="3238959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92091"/>
              </p:ext>
            </p:extLst>
          </p:nvPr>
        </p:nvGraphicFramePr>
        <p:xfrm>
          <a:off x="1043084" y="4581128"/>
          <a:ext cx="3209425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9425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u="none" strike="noStrike">
                          <a:effectLst/>
                        </a:rPr>
                        <a:t>Caravana Solidaria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Contes infantils, xerrades, implicació treballadors ajuntament, mocions polítiques al Ple,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ca-ES" sz="1200" u="none" strike="noStrike" dirty="0">
                          <a:effectLst/>
                        </a:rPr>
                        <a:t>Pisos d’acollida temporal</a:t>
                      </a:r>
                      <a:endParaRPr lang="ca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4300" marR="0" marT="0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5589239"/>
            <a:ext cx="8435280" cy="1137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En la </a:t>
            </a:r>
            <a:r>
              <a:rPr lang="es-ES" sz="2000" dirty="0" err="1" smtClean="0"/>
              <a:t>majoria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(</a:t>
            </a:r>
            <a:r>
              <a:rPr lang="es-ES" sz="2000" dirty="0" err="1" smtClean="0"/>
              <a:t>tant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</a:t>
            </a:r>
            <a:r>
              <a:rPr lang="es-ES" sz="2000" dirty="0" err="1" smtClean="0"/>
              <a:t>com</a:t>
            </a:r>
            <a:r>
              <a:rPr lang="es-ES" sz="2000" dirty="0" smtClean="0"/>
              <a:t> no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CCASPS) es </a:t>
            </a:r>
            <a:r>
              <a:rPr lang="es-ES" sz="2000" dirty="0" err="1" smtClean="0"/>
              <a:t>realitza</a:t>
            </a:r>
            <a:r>
              <a:rPr lang="es-ES" sz="2000" dirty="0" smtClean="0"/>
              <a:t> el programa de </a:t>
            </a:r>
            <a:r>
              <a:rPr lang="es-ES" sz="2000" dirty="0" err="1" smtClean="0"/>
              <a:t>Vacances</a:t>
            </a:r>
            <a:r>
              <a:rPr lang="es-ES" sz="2000" dirty="0" smtClean="0"/>
              <a:t> en Pau </a:t>
            </a:r>
            <a:r>
              <a:rPr lang="es-ES" sz="2000" dirty="0" err="1" smtClean="0"/>
              <a:t>d’acolliment</a:t>
            </a:r>
            <a:r>
              <a:rPr lang="es-ES" sz="2000" dirty="0" smtClean="0"/>
              <a:t> </a:t>
            </a:r>
            <a:r>
              <a:rPr lang="es-ES" sz="2000" dirty="0" err="1" smtClean="0"/>
              <a:t>d’infants</a:t>
            </a:r>
            <a:r>
              <a:rPr lang="es-ES" sz="2000" dirty="0" smtClean="0"/>
              <a:t> </a:t>
            </a:r>
            <a:r>
              <a:rPr lang="es-ES" sz="2000" dirty="0" err="1" smtClean="0"/>
              <a:t>sahrauís</a:t>
            </a:r>
            <a:r>
              <a:rPr lang="es-ES" sz="2000" dirty="0" smtClean="0"/>
              <a:t>. 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en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es </a:t>
            </a:r>
            <a:r>
              <a:rPr lang="es-ES" sz="2000" dirty="0" err="1" smtClean="0"/>
              <a:t>realitza</a:t>
            </a:r>
            <a:r>
              <a:rPr lang="es-ES" sz="2000" dirty="0" smtClean="0"/>
              <a:t> </a:t>
            </a:r>
            <a:r>
              <a:rPr lang="es-ES" sz="2000" dirty="0" err="1" smtClean="0"/>
              <a:t>aquest</a:t>
            </a:r>
            <a:r>
              <a:rPr lang="es-ES" sz="2000" dirty="0" smtClean="0"/>
              <a:t> programa </a:t>
            </a:r>
            <a:r>
              <a:rPr lang="es-ES" sz="2000" dirty="0" err="1" smtClean="0"/>
              <a:t>és</a:t>
            </a:r>
            <a:r>
              <a:rPr lang="es-ES" sz="2000" dirty="0" smtClean="0"/>
              <a:t> </a:t>
            </a:r>
            <a:r>
              <a:rPr lang="es-ES" sz="2000" dirty="0" err="1" smtClean="0"/>
              <a:t>lleugerament</a:t>
            </a:r>
            <a:r>
              <a:rPr lang="es-ES" sz="2000" dirty="0" smtClean="0"/>
              <a:t> superior (86%) al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no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(67%). 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043495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5. Coneixes la Coordinadora Catalana d’Ajuntaments Solidaris amb el Poble Sahrauí - CCASPS?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511435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5157192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Una </a:t>
            </a:r>
            <a:r>
              <a:rPr lang="es-ES" sz="2000" dirty="0" err="1" smtClean="0"/>
              <a:t>majoria</a:t>
            </a:r>
            <a:r>
              <a:rPr lang="es-ES" sz="2000" dirty="0" smtClean="0"/>
              <a:t> </a:t>
            </a:r>
            <a:r>
              <a:rPr lang="es-ES" sz="2000" dirty="0" err="1" smtClean="0"/>
              <a:t>d’Ajuntaments</a:t>
            </a:r>
            <a:r>
              <a:rPr lang="es-ES" sz="2000" dirty="0" smtClean="0"/>
              <a:t> no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 la </a:t>
            </a:r>
            <a:r>
              <a:rPr lang="es-ES" sz="2000" dirty="0" err="1" smtClean="0"/>
              <a:t>coneixen</a:t>
            </a:r>
            <a:r>
              <a:rPr lang="es-ES" sz="2000" dirty="0" smtClean="0"/>
              <a:t> (67%). 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620559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6. Què </a:t>
            </a:r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creus que podria fer la Coordinadora Catalana d’Ajuntaments Solidaris amb el Poble Sahrauí (CCASPS) per impulsar el treball i la 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visibilització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de la causa sahrauí?</a:t>
            </a:r>
            <a:br>
              <a:rPr lang="ca-ES" sz="2400" dirty="0">
                <a:solidFill>
                  <a:schemeClr val="accent4">
                    <a:lumMod val="75000"/>
                  </a:schemeClr>
                </a:solidFill>
              </a:rPr>
            </a:b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5085184"/>
            <a:ext cx="576064" cy="108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8 Rectángulo"/>
          <p:cNvSpPr/>
          <p:nvPr/>
        </p:nvSpPr>
        <p:spPr>
          <a:xfrm>
            <a:off x="467544" y="5265204"/>
            <a:ext cx="576064" cy="108012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9 Rectángulo"/>
          <p:cNvSpPr/>
          <p:nvPr/>
        </p:nvSpPr>
        <p:spPr>
          <a:xfrm>
            <a:off x="467544" y="5481228"/>
            <a:ext cx="576064" cy="1080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10 Rectángulo"/>
          <p:cNvSpPr/>
          <p:nvPr/>
        </p:nvSpPr>
        <p:spPr>
          <a:xfrm>
            <a:off x="467544" y="5697252"/>
            <a:ext cx="584086" cy="1080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Rectángulo"/>
          <p:cNvSpPr/>
          <p:nvPr/>
        </p:nvSpPr>
        <p:spPr>
          <a:xfrm>
            <a:off x="467544" y="6021288"/>
            <a:ext cx="576064" cy="1080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12 Rectángulo"/>
          <p:cNvSpPr/>
          <p:nvPr/>
        </p:nvSpPr>
        <p:spPr>
          <a:xfrm>
            <a:off x="467544" y="6237312"/>
            <a:ext cx="576064" cy="108012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4 CuadroTexto"/>
          <p:cNvSpPr txBox="1"/>
          <p:nvPr/>
        </p:nvSpPr>
        <p:spPr>
          <a:xfrm>
            <a:off x="1115616" y="5013176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d’accions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s-E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ensibilització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per la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pau</a:t>
            </a:r>
            <a:endParaRPr lang="es-E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d’accions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cooperació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desenvolupament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d’accions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d’acció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humanitària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emergències</a:t>
            </a:r>
            <a:endParaRPr lang="es-E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Consolidació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agents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la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cooperació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implicats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entitats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ajuntaments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etc.)</a:t>
            </a:r>
          </a:p>
          <a:p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Millora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la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planificació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coordinació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les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accions</a:t>
            </a:r>
            <a:endParaRPr lang="es-E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Foment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la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cooperació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tècnica</a:t>
            </a:r>
            <a:r>
              <a: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directa</a:t>
            </a:r>
            <a:endParaRPr lang="ca-E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" y="1268760"/>
            <a:ext cx="893127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2 Marcador de contenido"/>
          <p:cNvSpPr txBox="1">
            <a:spLocks/>
          </p:cNvSpPr>
          <p:nvPr/>
        </p:nvSpPr>
        <p:spPr>
          <a:xfrm>
            <a:off x="5004048" y="5013176"/>
            <a:ext cx="396684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err="1" smtClean="0"/>
              <a:t>Propostes</a:t>
            </a:r>
            <a:r>
              <a:rPr lang="es-ES" sz="1800" dirty="0" smtClean="0"/>
              <a:t> </a:t>
            </a:r>
            <a:r>
              <a:rPr lang="es-ES" sz="1800" dirty="0" err="1" smtClean="0"/>
              <a:t>molt</a:t>
            </a:r>
            <a:r>
              <a:rPr lang="es-ES" sz="1800" dirty="0" smtClean="0"/>
              <a:t> </a:t>
            </a:r>
            <a:r>
              <a:rPr lang="es-ES" sz="1800" dirty="0" err="1" smtClean="0"/>
              <a:t>centrades</a:t>
            </a:r>
            <a:r>
              <a:rPr lang="es-ES" sz="1800" dirty="0" smtClean="0"/>
              <a:t> en </a:t>
            </a:r>
            <a:r>
              <a:rPr lang="es-ES" sz="1800" dirty="0" err="1" smtClean="0"/>
              <a:t>l’àmbit</a:t>
            </a:r>
            <a:r>
              <a:rPr lang="es-ES" sz="1800" dirty="0" smtClean="0"/>
              <a:t> de la </a:t>
            </a:r>
            <a:r>
              <a:rPr lang="es-ES" sz="1800" dirty="0" err="1" smtClean="0"/>
              <a:t>sensibilització</a:t>
            </a:r>
            <a:r>
              <a:rPr lang="es-ES" sz="1800" dirty="0" smtClean="0"/>
              <a:t> i </a:t>
            </a:r>
            <a:r>
              <a:rPr lang="es-ES" sz="1800" dirty="0" err="1" smtClean="0"/>
              <a:t>EpD</a:t>
            </a:r>
            <a:r>
              <a:rPr lang="es-ES" sz="1800" dirty="0" smtClean="0"/>
              <a:t>, si </a:t>
            </a:r>
            <a:r>
              <a:rPr lang="es-ES" sz="1800" dirty="0" err="1" smtClean="0"/>
              <a:t>bé</a:t>
            </a:r>
            <a:r>
              <a:rPr lang="es-ES" sz="1800" dirty="0" smtClean="0"/>
              <a:t> </a:t>
            </a:r>
            <a:r>
              <a:rPr lang="es-ES" sz="1800" dirty="0" err="1" smtClean="0"/>
              <a:t>se’n</a:t>
            </a:r>
            <a:r>
              <a:rPr lang="es-ES" sz="1800" dirty="0" smtClean="0"/>
              <a:t> </a:t>
            </a:r>
            <a:r>
              <a:rPr lang="es-ES" sz="1800" dirty="0" err="1" smtClean="0"/>
              <a:t>realitzen</a:t>
            </a:r>
            <a:r>
              <a:rPr lang="es-ES" sz="1800" dirty="0" smtClean="0"/>
              <a:t> de manera significativa en </a:t>
            </a:r>
            <a:r>
              <a:rPr lang="es-ES" sz="1800" dirty="0" err="1" smtClean="0"/>
              <a:t>l’àmbit</a:t>
            </a:r>
            <a:r>
              <a:rPr lang="es-ES" sz="1800" dirty="0" smtClean="0"/>
              <a:t> de la </a:t>
            </a:r>
            <a:r>
              <a:rPr lang="es-ES" sz="1800" dirty="0" err="1" smtClean="0"/>
              <a:t>millora</a:t>
            </a:r>
            <a:r>
              <a:rPr lang="es-ES" sz="1800" dirty="0" smtClean="0"/>
              <a:t> de la </a:t>
            </a:r>
            <a:r>
              <a:rPr lang="es-ES" sz="1800" dirty="0" err="1" smtClean="0"/>
              <a:t>planificació</a:t>
            </a:r>
            <a:r>
              <a:rPr lang="es-ES" sz="1800" dirty="0" smtClean="0"/>
              <a:t>, </a:t>
            </a:r>
            <a:r>
              <a:rPr lang="es-ES" sz="1800" dirty="0" err="1" smtClean="0"/>
              <a:t>coordinació</a:t>
            </a:r>
            <a:r>
              <a:rPr lang="es-ES" sz="1800" dirty="0" smtClean="0"/>
              <a:t> i </a:t>
            </a:r>
            <a:r>
              <a:rPr lang="es-ES" sz="1800" dirty="0" err="1" smtClean="0"/>
              <a:t>gestió</a:t>
            </a:r>
            <a:r>
              <a:rPr lang="es-ES" sz="1800" dirty="0" smtClean="0"/>
              <a:t> de les </a:t>
            </a:r>
            <a:r>
              <a:rPr lang="es-ES" sz="1800" dirty="0" err="1" smtClean="0"/>
              <a:t>accions</a:t>
            </a: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713111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. Sobre la capacitat d’actualització i d’informació dels resultats i relacions amb les 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daires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 sahrauís dels municipis </a:t>
            </a:r>
            <a:b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570038"/>
            <a:ext cx="7364413" cy="425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607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8. Entitats pro-</a:t>
            </a:r>
            <a:r>
              <a:rPr lang="ca-ES" sz="2400" dirty="0" err="1" smtClean="0">
                <a:solidFill>
                  <a:schemeClr val="accent4">
                    <a:lumMod val="75000"/>
                  </a:schemeClr>
                </a:solidFill>
              </a:rPr>
              <a:t>sàhara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031536"/>
              </p:ext>
            </p:extLst>
          </p:nvPr>
        </p:nvGraphicFramePr>
        <p:xfrm>
          <a:off x="-756592" y="1604926"/>
          <a:ext cx="45720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09600" y="1289014"/>
            <a:ext cx="174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Vacances</a:t>
            </a:r>
            <a:r>
              <a:rPr lang="pt-PT" dirty="0" smtClean="0"/>
              <a:t> </a:t>
            </a:r>
            <a:r>
              <a:rPr lang="pt-PT" dirty="0" err="1" smtClean="0"/>
              <a:t>en</a:t>
            </a:r>
            <a:r>
              <a:rPr lang="pt-PT" dirty="0" smtClean="0"/>
              <a:t> pau</a:t>
            </a:r>
            <a:endParaRPr lang="pt-PT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313563"/>
              </p:ext>
            </p:extLst>
          </p:nvPr>
        </p:nvGraphicFramePr>
        <p:xfrm>
          <a:off x="2085904" y="1693234"/>
          <a:ext cx="42989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44266"/>
              </p:ext>
            </p:extLst>
          </p:nvPr>
        </p:nvGraphicFramePr>
        <p:xfrm>
          <a:off x="-652074" y="1655851"/>
          <a:ext cx="42989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3213113" y="1289014"/>
            <a:ext cx="21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Coneixement</a:t>
            </a:r>
            <a:r>
              <a:rPr lang="pt-PT" dirty="0" smtClean="0"/>
              <a:t> CCASPS</a:t>
            </a:r>
            <a:endParaRPr lang="pt-PT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508860"/>
              </p:ext>
            </p:extLst>
          </p:nvPr>
        </p:nvGraphicFramePr>
        <p:xfrm>
          <a:off x="4856123" y="1655851"/>
          <a:ext cx="4537744" cy="2781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5964883" y="1369796"/>
            <a:ext cx="25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mtClean="0"/>
              <a:t>Aporten</a:t>
            </a:r>
            <a:r>
              <a:rPr lang="pt-PT" dirty="0" smtClean="0"/>
              <a:t> </a:t>
            </a:r>
            <a:r>
              <a:rPr lang="pt-PT" dirty="0" err="1" smtClean="0"/>
              <a:t>Idees</a:t>
            </a:r>
            <a:r>
              <a:rPr lang="pt-PT" dirty="0" smtClean="0"/>
              <a:t> de </a:t>
            </a:r>
            <a:r>
              <a:rPr lang="pt-PT" dirty="0" err="1" smtClean="0"/>
              <a:t>millora</a:t>
            </a:r>
            <a:endParaRPr lang="pt-PT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399134"/>
              </p:ext>
            </p:extLst>
          </p:nvPr>
        </p:nvGraphicFramePr>
        <p:xfrm>
          <a:off x="178272" y="4521199"/>
          <a:ext cx="4537744" cy="2781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1515593" y="4427820"/>
            <a:ext cx="20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mtClean="0"/>
              <a:t>Pres</a:t>
            </a:r>
            <a:r>
              <a:rPr lang="es-ES_tradnl" dirty="0" err="1" smtClean="0"/>
              <a:t>ència</a:t>
            </a:r>
            <a:r>
              <a:rPr lang="es-ES_tradnl" dirty="0" smtClean="0"/>
              <a:t> a la </a:t>
            </a:r>
            <a:r>
              <a:rPr lang="es-ES_tradnl" dirty="0" err="1" smtClean="0"/>
              <a:t>xarxa</a:t>
            </a:r>
            <a:endParaRPr lang="pt-PT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554010"/>
              </p:ext>
            </p:extLst>
          </p:nvPr>
        </p:nvGraphicFramePr>
        <p:xfrm>
          <a:off x="3678883" y="4553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4750629" y="4472617"/>
            <a:ext cx="2336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Actes</a:t>
            </a:r>
            <a:r>
              <a:rPr lang="es-ES_tradnl" dirty="0" smtClean="0"/>
              <a:t> de </a:t>
            </a:r>
            <a:r>
              <a:rPr lang="es-ES_tradnl" dirty="0" err="1" smtClean="0"/>
              <a:t>sensibilització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41378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13" y="1626501"/>
            <a:ext cx="7000373" cy="393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Quines han estat les accions realitzades amb els campaments sahrauís en els darrers 5 anys (2012-2017) (entitats)?</a:t>
            </a:r>
            <a:endParaRPr lang="ca-E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5589239"/>
            <a:ext cx="8435280" cy="1137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err="1" smtClean="0"/>
              <a:t>L’acció</a:t>
            </a:r>
            <a:r>
              <a:rPr lang="es-ES" sz="2000" dirty="0" smtClean="0"/>
              <a:t> que </a:t>
            </a:r>
            <a:r>
              <a:rPr lang="es-ES" sz="2000" dirty="0" err="1" smtClean="0"/>
              <a:t>s’ha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realitzat</a:t>
            </a:r>
            <a:r>
              <a:rPr lang="es-ES" sz="2000" dirty="0" smtClean="0"/>
              <a:t> en una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menor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, </a:t>
            </a:r>
            <a:r>
              <a:rPr lang="es-ES" sz="2000" dirty="0" err="1" smtClean="0"/>
              <a:t>segons</a:t>
            </a:r>
            <a:r>
              <a:rPr lang="es-ES" sz="2000" dirty="0" smtClean="0"/>
              <a:t> les </a:t>
            </a:r>
            <a:r>
              <a:rPr lang="es-ES" sz="2000" dirty="0" err="1" smtClean="0"/>
              <a:t>entitats</a:t>
            </a:r>
            <a:r>
              <a:rPr lang="es-ES" sz="2000" dirty="0" smtClean="0"/>
              <a:t>, ha </a:t>
            </a:r>
            <a:r>
              <a:rPr lang="es-ES" sz="2000" dirty="0" err="1" smtClean="0"/>
              <a:t>estat</a:t>
            </a:r>
            <a:r>
              <a:rPr lang="es-ES" sz="2000" dirty="0" smtClean="0"/>
              <a:t> la </a:t>
            </a:r>
            <a:r>
              <a:rPr lang="es-ES" sz="2000" dirty="0" err="1" smtClean="0"/>
              <a:t>corresponent</a:t>
            </a:r>
            <a:r>
              <a:rPr lang="es-ES" sz="2000" dirty="0" smtClean="0"/>
              <a:t> </a:t>
            </a:r>
            <a:r>
              <a:rPr lang="es-ES" sz="2000" dirty="0" err="1" smtClean="0"/>
              <a:t>als</a:t>
            </a:r>
            <a:r>
              <a:rPr lang="es-ES" sz="2000" dirty="0" smtClean="0"/>
              <a:t> </a:t>
            </a:r>
            <a:r>
              <a:rPr lang="es-ES" sz="2000" dirty="0" err="1" smtClean="0"/>
              <a:t>projectes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directa. La </a:t>
            </a:r>
            <a:r>
              <a:rPr lang="es-ES" sz="2000" dirty="0" err="1" smtClean="0"/>
              <a:t>més</a:t>
            </a:r>
            <a:r>
              <a:rPr lang="es-ES" sz="2000" dirty="0" smtClean="0"/>
              <a:t> </a:t>
            </a:r>
            <a:r>
              <a:rPr lang="es-ES" sz="2000" dirty="0" err="1" smtClean="0"/>
              <a:t>extesa</a:t>
            </a:r>
            <a:r>
              <a:rPr lang="es-ES" sz="2000" dirty="0" smtClean="0"/>
              <a:t> </a:t>
            </a:r>
            <a:r>
              <a:rPr lang="es-ES" sz="2000" dirty="0" err="1" smtClean="0"/>
              <a:t>hauria</a:t>
            </a:r>
            <a:r>
              <a:rPr lang="es-ES" sz="2000" dirty="0" smtClean="0"/>
              <a:t> </a:t>
            </a:r>
            <a:r>
              <a:rPr lang="es-ES" sz="2000" dirty="0" err="1" smtClean="0"/>
              <a:t>estat</a:t>
            </a:r>
            <a:r>
              <a:rPr lang="es-ES" sz="2000" dirty="0" smtClean="0"/>
              <a:t> la </a:t>
            </a:r>
            <a:r>
              <a:rPr lang="es-ES" sz="2000" dirty="0" err="1" smtClean="0"/>
              <a:t>corresponent</a:t>
            </a:r>
            <a:r>
              <a:rPr lang="es-ES" sz="2000" dirty="0" smtClean="0"/>
              <a:t> </a:t>
            </a:r>
            <a:r>
              <a:rPr lang="es-ES" sz="2000" dirty="0" err="1" smtClean="0"/>
              <a:t>als</a:t>
            </a:r>
            <a:r>
              <a:rPr lang="es-ES" sz="2000" dirty="0" smtClean="0"/>
              <a:t> </a:t>
            </a:r>
            <a:r>
              <a:rPr lang="es-ES" sz="2000" dirty="0" err="1" smtClean="0"/>
              <a:t>projectes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a iniciativa de les </a:t>
            </a:r>
            <a:r>
              <a:rPr lang="es-ES" sz="2000" dirty="0" err="1" smtClean="0"/>
              <a:t>entitats</a:t>
            </a:r>
            <a:r>
              <a:rPr lang="es-ES" sz="2000" dirty="0" smtClean="0"/>
              <a:t>. 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32348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</a:t>
            </a:r>
            <a:r>
              <a:rPr lang="es-ES" dirty="0" err="1" smtClean="0"/>
              <a:t>Introducció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La </a:t>
            </a:r>
            <a:r>
              <a:rPr lang="es-ES" dirty="0"/>
              <a:t>Coordinadora Catalana </a:t>
            </a:r>
            <a:r>
              <a:rPr lang="es-ES" dirty="0" err="1"/>
              <a:t>d’Ajuntament</a:t>
            </a:r>
            <a:r>
              <a:rPr lang="es-ES" dirty="0"/>
              <a:t> </a:t>
            </a:r>
            <a:r>
              <a:rPr lang="es-ES" dirty="0" err="1"/>
              <a:t>Solidaris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el </a:t>
            </a:r>
            <a:r>
              <a:rPr lang="es-ES" dirty="0" err="1"/>
              <a:t>Poble</a:t>
            </a:r>
            <a:r>
              <a:rPr lang="es-ES" dirty="0"/>
              <a:t> </a:t>
            </a:r>
            <a:r>
              <a:rPr lang="es-ES" dirty="0" err="1" smtClean="0"/>
              <a:t>Sahrauí</a:t>
            </a:r>
            <a:r>
              <a:rPr lang="es-ES" dirty="0"/>
              <a:t> </a:t>
            </a:r>
            <a:r>
              <a:rPr lang="es-ES" dirty="0" smtClean="0"/>
              <a:t>(CCASPS)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XXXXXXXXXXXXXXXXXXXXX</a:t>
            </a:r>
          </a:p>
          <a:p>
            <a:r>
              <a:rPr lang="es-ES" dirty="0" smtClean="0"/>
              <a:t>El </a:t>
            </a:r>
            <a:r>
              <a:rPr lang="es-ES" dirty="0" err="1" smtClean="0"/>
              <a:t>Fons</a:t>
            </a:r>
            <a:r>
              <a:rPr lang="es-ES" dirty="0" smtClean="0"/>
              <a:t> </a:t>
            </a:r>
            <a:r>
              <a:rPr lang="es-ES" dirty="0" err="1" smtClean="0"/>
              <a:t>Català</a:t>
            </a:r>
            <a:r>
              <a:rPr lang="es-ES" dirty="0" smtClean="0"/>
              <a:t> de </a:t>
            </a:r>
            <a:r>
              <a:rPr lang="es-ES" dirty="0" err="1" smtClean="0"/>
              <a:t>Cooperació</a:t>
            </a:r>
            <a:r>
              <a:rPr lang="es-ES" dirty="0" smtClean="0"/>
              <a:t> al </a:t>
            </a:r>
            <a:r>
              <a:rPr lang="es-ES" dirty="0" err="1" smtClean="0"/>
              <a:t>Desenvolupament</a:t>
            </a:r>
            <a:r>
              <a:rPr lang="es-ES" dirty="0" smtClean="0"/>
              <a:t> fa les </a:t>
            </a:r>
            <a:r>
              <a:rPr lang="es-ES" dirty="0" err="1" smtClean="0"/>
              <a:t>funcions</a:t>
            </a:r>
            <a:r>
              <a:rPr lang="es-ES" dirty="0" smtClean="0"/>
              <a:t> de secretaria </a:t>
            </a:r>
            <a:r>
              <a:rPr lang="es-ES" dirty="0" err="1" smtClean="0"/>
              <a:t>tècnica</a:t>
            </a:r>
            <a:r>
              <a:rPr lang="es-ES" dirty="0" smtClean="0"/>
              <a:t> de la Coordinadora Catalana </a:t>
            </a:r>
            <a:r>
              <a:rPr lang="es-ES" dirty="0" err="1" smtClean="0"/>
              <a:t>d’Ajuntament</a:t>
            </a:r>
            <a:r>
              <a:rPr lang="es-ES" dirty="0" smtClean="0"/>
              <a:t> </a:t>
            </a:r>
            <a:r>
              <a:rPr lang="es-ES" dirty="0" err="1" smtClean="0"/>
              <a:t>Solidaris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Poble</a:t>
            </a:r>
            <a:r>
              <a:rPr lang="es-ES" dirty="0" smtClean="0"/>
              <a:t> </a:t>
            </a:r>
            <a:r>
              <a:rPr lang="es-ES" dirty="0" err="1" smtClean="0"/>
              <a:t>Sahrauí</a:t>
            </a:r>
            <a:endParaRPr lang="es-ES" dirty="0" smtClean="0"/>
          </a:p>
          <a:p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l’objectiu</a:t>
            </a:r>
            <a:r>
              <a:rPr lang="es-ES" dirty="0" smtClean="0"/>
              <a:t> </a:t>
            </a:r>
            <a:r>
              <a:rPr lang="es-ES" dirty="0" err="1" smtClean="0"/>
              <a:t>d’impulsar</a:t>
            </a:r>
            <a:r>
              <a:rPr lang="es-ES" dirty="0" smtClean="0"/>
              <a:t> les </a:t>
            </a:r>
            <a:r>
              <a:rPr lang="es-ES" dirty="0" err="1" smtClean="0"/>
              <a:t>relacions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i orientar les </a:t>
            </a:r>
            <a:r>
              <a:rPr lang="es-ES" dirty="0" err="1" smtClean="0"/>
              <a:t>prioritats</a:t>
            </a:r>
            <a:r>
              <a:rPr lang="es-ES" dirty="0" smtClean="0"/>
              <a:t> </a:t>
            </a:r>
            <a:r>
              <a:rPr lang="es-ES" dirty="0" err="1" smtClean="0"/>
              <a:t>estratègiques</a:t>
            </a:r>
            <a:r>
              <a:rPr lang="es-ES" dirty="0" smtClean="0"/>
              <a:t> de la CCASPS, el FCCD </a:t>
            </a:r>
            <a:r>
              <a:rPr lang="es-ES" dirty="0" err="1" smtClean="0"/>
              <a:t>inicià</a:t>
            </a:r>
            <a:r>
              <a:rPr lang="es-ES" dirty="0" smtClean="0"/>
              <a:t> </a:t>
            </a:r>
            <a:r>
              <a:rPr lang="es-ES" dirty="0" err="1" smtClean="0"/>
              <a:t>l’any</a:t>
            </a:r>
            <a:r>
              <a:rPr lang="es-ES" dirty="0" smtClean="0"/>
              <a:t> 2015 un </a:t>
            </a:r>
            <a:r>
              <a:rPr lang="es-ES" dirty="0" err="1" smtClean="0"/>
              <a:t>procés</a:t>
            </a:r>
            <a:r>
              <a:rPr lang="es-ES" dirty="0" smtClean="0"/>
              <a:t> </a:t>
            </a:r>
            <a:r>
              <a:rPr lang="es-ES" dirty="0" err="1" smtClean="0"/>
              <a:t>d’anàlisi</a:t>
            </a:r>
            <a:r>
              <a:rPr lang="es-ES" dirty="0" smtClean="0"/>
              <a:t> de les </a:t>
            </a:r>
            <a:r>
              <a:rPr lang="es-ES" dirty="0" err="1" smtClean="0"/>
              <a:t>iniciatives</a:t>
            </a:r>
            <a:r>
              <a:rPr lang="es-ES" dirty="0" smtClean="0"/>
              <a:t> de </a:t>
            </a:r>
            <a:r>
              <a:rPr lang="es-ES" dirty="0" err="1" smtClean="0"/>
              <a:t>cooperació</a:t>
            </a:r>
            <a:r>
              <a:rPr lang="es-ES" dirty="0" smtClean="0"/>
              <a:t> </a:t>
            </a:r>
            <a:r>
              <a:rPr lang="es-ES" dirty="0" err="1" smtClean="0"/>
              <a:t>existents</a:t>
            </a:r>
            <a:r>
              <a:rPr lang="es-ES" dirty="0" smtClean="0"/>
              <a:t> entre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municipis</a:t>
            </a:r>
            <a:r>
              <a:rPr lang="es-ES" dirty="0" smtClean="0"/>
              <a:t> </a:t>
            </a:r>
            <a:r>
              <a:rPr lang="es-ES" dirty="0" err="1" smtClean="0"/>
              <a:t>catalans</a:t>
            </a:r>
            <a:r>
              <a:rPr lang="es-ES" dirty="0" smtClean="0"/>
              <a:t> </a:t>
            </a:r>
            <a:r>
              <a:rPr lang="es-ES" dirty="0" err="1" smtClean="0"/>
              <a:t>associats</a:t>
            </a:r>
            <a:r>
              <a:rPr lang="es-ES" dirty="0" smtClean="0"/>
              <a:t> al FCCD i les </a:t>
            </a:r>
            <a:r>
              <a:rPr lang="es-ES" dirty="0" err="1" smtClean="0"/>
              <a:t>daires</a:t>
            </a:r>
            <a:r>
              <a:rPr lang="es-ES" dirty="0" smtClean="0"/>
              <a:t> </a:t>
            </a:r>
            <a:r>
              <a:rPr lang="es-ES" dirty="0" err="1" smtClean="0"/>
              <a:t>sahrauís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metodologia</a:t>
            </a:r>
            <a:r>
              <a:rPr lang="es-ES" dirty="0" smtClean="0"/>
              <a:t> de </a:t>
            </a:r>
            <a:r>
              <a:rPr lang="es-ES" dirty="0" err="1" smtClean="0"/>
              <a:t>recull</a:t>
            </a:r>
            <a:r>
              <a:rPr lang="es-ES" dirty="0" smtClean="0"/>
              <a:t> </a:t>
            </a:r>
            <a:r>
              <a:rPr lang="es-ES" dirty="0" err="1" smtClean="0"/>
              <a:t>d’informació</a:t>
            </a:r>
            <a:r>
              <a:rPr lang="es-ES" dirty="0" smtClean="0"/>
              <a:t> </a:t>
            </a:r>
            <a:r>
              <a:rPr lang="es-ES" dirty="0" err="1" smtClean="0"/>
              <a:t>d’aquest</a:t>
            </a:r>
            <a:r>
              <a:rPr lang="es-ES" dirty="0" smtClean="0"/>
              <a:t> </a:t>
            </a:r>
            <a:r>
              <a:rPr lang="es-ES" dirty="0" err="1" smtClean="0"/>
              <a:t>anàlisi</a:t>
            </a:r>
            <a:r>
              <a:rPr lang="es-ES" dirty="0" smtClean="0"/>
              <a:t> ha </a:t>
            </a:r>
            <a:r>
              <a:rPr lang="es-ES" dirty="0" err="1" smtClean="0"/>
              <a:t>inclòs</a:t>
            </a:r>
            <a:r>
              <a:rPr lang="es-ES" dirty="0" smtClean="0"/>
              <a:t>: dos </a:t>
            </a:r>
            <a:r>
              <a:rPr lang="es-ES" dirty="0" err="1" smtClean="0"/>
              <a:t>tallers</a:t>
            </a:r>
            <a:r>
              <a:rPr lang="es-ES" dirty="0" smtClean="0"/>
              <a:t> de </a:t>
            </a:r>
            <a:r>
              <a:rPr lang="es-ES" dirty="0" err="1" smtClean="0"/>
              <a:t>valoració</a:t>
            </a:r>
            <a:r>
              <a:rPr lang="es-ES" dirty="0" smtClean="0"/>
              <a:t> DAFO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tècnics</a:t>
            </a:r>
            <a:r>
              <a:rPr lang="es-ES" dirty="0" smtClean="0"/>
              <a:t> </a:t>
            </a:r>
            <a:r>
              <a:rPr lang="es-ES" dirty="0" err="1" smtClean="0"/>
              <a:t>municipals</a:t>
            </a:r>
            <a:r>
              <a:rPr lang="es-ES" dirty="0" smtClean="0"/>
              <a:t>, </a:t>
            </a:r>
            <a:r>
              <a:rPr lang="es-ES" dirty="0" err="1" smtClean="0"/>
              <a:t>dues</a:t>
            </a:r>
            <a:r>
              <a:rPr lang="es-ES" dirty="0" smtClean="0"/>
              <a:t> entrevistes </a:t>
            </a:r>
            <a:r>
              <a:rPr lang="es-ES" dirty="0" err="1" smtClean="0"/>
              <a:t>presencials</a:t>
            </a:r>
            <a:r>
              <a:rPr lang="es-ES" dirty="0" smtClean="0"/>
              <a:t> a </a:t>
            </a:r>
            <a:r>
              <a:rPr lang="es-ES" dirty="0" err="1" smtClean="0"/>
              <a:t>l’Associació</a:t>
            </a:r>
            <a:r>
              <a:rPr lang="es-ES" dirty="0" smtClean="0"/>
              <a:t> Catalana </a:t>
            </a:r>
            <a:r>
              <a:rPr lang="es-ES" dirty="0" err="1" smtClean="0"/>
              <a:t>d’Amistat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Poble</a:t>
            </a:r>
            <a:r>
              <a:rPr lang="es-ES" dirty="0" smtClean="0"/>
              <a:t> </a:t>
            </a:r>
            <a:r>
              <a:rPr lang="es-ES" dirty="0" err="1" smtClean="0"/>
              <a:t>Sahrauí</a:t>
            </a:r>
            <a:r>
              <a:rPr lang="es-ES" dirty="0" smtClean="0"/>
              <a:t> (ACCAPS), la </a:t>
            </a:r>
            <a:r>
              <a:rPr lang="es-ES" dirty="0" err="1" smtClean="0"/>
              <a:t>realització</a:t>
            </a:r>
            <a:r>
              <a:rPr lang="es-ES" dirty="0" smtClean="0"/>
              <a:t> </a:t>
            </a:r>
            <a:r>
              <a:rPr lang="es-ES" dirty="0" err="1" smtClean="0"/>
              <a:t>d’una</a:t>
            </a:r>
            <a:r>
              <a:rPr lang="es-ES" dirty="0" smtClean="0"/>
              <a:t> consulta de </a:t>
            </a:r>
            <a:r>
              <a:rPr lang="es-ES" dirty="0" err="1" smtClean="0"/>
              <a:t>valoració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ajuntaments</a:t>
            </a:r>
            <a:r>
              <a:rPr lang="es-ES" dirty="0" smtClean="0"/>
              <a:t> </a:t>
            </a:r>
            <a:r>
              <a:rPr lang="es-ES" dirty="0" err="1" smtClean="0"/>
              <a:t>catalans</a:t>
            </a:r>
            <a:r>
              <a:rPr lang="es-ES" dirty="0" smtClean="0"/>
              <a:t> </a:t>
            </a:r>
            <a:r>
              <a:rPr lang="es-ES" dirty="0" err="1" smtClean="0"/>
              <a:t>participants</a:t>
            </a:r>
            <a:r>
              <a:rPr lang="es-ES" dirty="0" smtClean="0"/>
              <a:t> a través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qüestionari</a:t>
            </a:r>
            <a:r>
              <a:rPr lang="es-ES" dirty="0" smtClean="0"/>
              <a:t> (n=29 </a:t>
            </a:r>
            <a:r>
              <a:rPr lang="es-ES" dirty="0" err="1" smtClean="0"/>
              <a:t>respostes</a:t>
            </a:r>
            <a:r>
              <a:rPr lang="es-ES" dirty="0" smtClean="0"/>
              <a:t>), i la </a:t>
            </a:r>
            <a:r>
              <a:rPr lang="es-ES" dirty="0" err="1" smtClean="0"/>
              <a:t>realització</a:t>
            </a:r>
            <a:r>
              <a:rPr lang="es-ES" dirty="0" smtClean="0"/>
              <a:t> </a:t>
            </a:r>
            <a:r>
              <a:rPr lang="es-ES" dirty="0" err="1" smtClean="0"/>
              <a:t>d’una</a:t>
            </a:r>
            <a:r>
              <a:rPr lang="es-ES" dirty="0" smtClean="0"/>
              <a:t> consulta de </a:t>
            </a:r>
            <a:r>
              <a:rPr lang="es-ES" dirty="0" err="1" smtClean="0"/>
              <a:t>valoració</a:t>
            </a:r>
            <a:r>
              <a:rPr lang="es-ES" dirty="0" smtClean="0"/>
              <a:t> a </a:t>
            </a:r>
            <a:r>
              <a:rPr lang="es-ES" dirty="0" err="1" smtClean="0"/>
              <a:t>entitats</a:t>
            </a:r>
            <a:r>
              <a:rPr lang="es-ES" dirty="0" smtClean="0"/>
              <a:t> catalanes pro-</a:t>
            </a:r>
            <a:r>
              <a:rPr lang="es-ES" dirty="0" err="1" smtClean="0"/>
              <a:t>sàhara</a:t>
            </a:r>
            <a:r>
              <a:rPr lang="es-ES" dirty="0" smtClean="0"/>
              <a:t> (n=9).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09923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s-ES" sz="2400" b="1" dirty="0" err="1" smtClean="0"/>
              <a:t>Determinats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factors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contextuals</a:t>
            </a:r>
            <a:r>
              <a:rPr lang="es-ES" sz="2400" b="1" dirty="0" smtClean="0"/>
              <a:t> expliquen les </a:t>
            </a:r>
            <a:r>
              <a:rPr lang="es-ES" sz="2400" b="1" dirty="0" err="1" smtClean="0"/>
              <a:t>dificultats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equips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tècnics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municipals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disposar</a:t>
            </a:r>
            <a:r>
              <a:rPr lang="es-ES" sz="2400" b="1" dirty="0" smtClean="0"/>
              <a:t> de la </a:t>
            </a:r>
            <a:r>
              <a:rPr lang="es-ES" sz="2400" b="1" dirty="0" err="1" smtClean="0"/>
              <a:t>informació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vigent</a:t>
            </a:r>
            <a:r>
              <a:rPr lang="es-ES" sz="2400" b="1" dirty="0" smtClean="0"/>
              <a:t> </a:t>
            </a:r>
            <a:r>
              <a:rPr lang="es-ES" sz="2400" dirty="0" smtClean="0"/>
              <a:t>sobre les </a:t>
            </a:r>
            <a:r>
              <a:rPr lang="es-ES" sz="2400" dirty="0" err="1" smtClean="0"/>
              <a:t>relacions</a:t>
            </a:r>
            <a:r>
              <a:rPr lang="es-ES" sz="2400" dirty="0" smtClean="0"/>
              <a:t> de </a:t>
            </a:r>
            <a:r>
              <a:rPr lang="es-ES" sz="2400" dirty="0" err="1" smtClean="0"/>
              <a:t>treball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les </a:t>
            </a:r>
            <a:r>
              <a:rPr lang="es-ES" sz="2400" dirty="0" err="1" smtClean="0"/>
              <a:t>daires</a:t>
            </a:r>
            <a:r>
              <a:rPr lang="es-ES" sz="2400" dirty="0" smtClean="0"/>
              <a:t> </a:t>
            </a:r>
            <a:r>
              <a:rPr lang="es-ES" sz="2400" dirty="0" err="1" smtClean="0"/>
              <a:t>sahrauís</a:t>
            </a:r>
            <a:r>
              <a:rPr lang="es-ES" sz="2400" dirty="0" smtClean="0"/>
              <a:t>. </a:t>
            </a:r>
            <a:r>
              <a:rPr lang="es-ES" sz="2400" dirty="0" err="1" smtClean="0"/>
              <a:t>Aquests</a:t>
            </a:r>
            <a:r>
              <a:rPr lang="es-ES" sz="2400" dirty="0" smtClean="0"/>
              <a:t> </a:t>
            </a:r>
            <a:r>
              <a:rPr lang="es-ES" sz="2400" dirty="0" err="1" smtClean="0"/>
              <a:t>factors</a:t>
            </a:r>
            <a:r>
              <a:rPr lang="es-ES" sz="2400" dirty="0" smtClean="0"/>
              <a:t> </a:t>
            </a:r>
            <a:r>
              <a:rPr lang="es-ES" sz="2400" dirty="0" err="1" smtClean="0"/>
              <a:t>sistèmics</a:t>
            </a:r>
            <a:r>
              <a:rPr lang="es-ES" sz="2400" dirty="0" smtClean="0"/>
              <a:t> (</a:t>
            </a:r>
            <a:r>
              <a:rPr lang="es-ES" sz="2400" dirty="0" err="1"/>
              <a:t>p.e</a:t>
            </a:r>
            <a:r>
              <a:rPr lang="es-ES" sz="2400" dirty="0"/>
              <a:t>, </a:t>
            </a:r>
            <a:r>
              <a:rPr lang="es-ES" sz="2400" dirty="0" err="1"/>
              <a:t>càrregues</a:t>
            </a:r>
            <a:r>
              <a:rPr lang="es-ES" sz="2400" dirty="0"/>
              <a:t> de </a:t>
            </a:r>
            <a:r>
              <a:rPr lang="es-ES" sz="2400" dirty="0" err="1"/>
              <a:t>treball</a:t>
            </a:r>
            <a:r>
              <a:rPr lang="es-ES" sz="2400" dirty="0"/>
              <a:t>, </a:t>
            </a:r>
            <a:r>
              <a:rPr lang="es-ES" sz="2400" dirty="0" err="1"/>
              <a:t>rotació</a:t>
            </a:r>
            <a:r>
              <a:rPr lang="es-ES" sz="2400" dirty="0"/>
              <a:t> </a:t>
            </a:r>
            <a:r>
              <a:rPr lang="es-ES" sz="2400" dirty="0" err="1"/>
              <a:t>dels</a:t>
            </a:r>
            <a:r>
              <a:rPr lang="es-ES" sz="2400" dirty="0"/>
              <a:t> </a:t>
            </a:r>
            <a:r>
              <a:rPr lang="es-ES" sz="2400" dirty="0" err="1"/>
              <a:t>equips</a:t>
            </a:r>
            <a:r>
              <a:rPr lang="es-ES" sz="2400" dirty="0"/>
              <a:t> </a:t>
            </a:r>
            <a:r>
              <a:rPr lang="es-ES" sz="2400" dirty="0" err="1"/>
              <a:t>tècnics</a:t>
            </a:r>
            <a:r>
              <a:rPr lang="es-ES" sz="2400" dirty="0"/>
              <a:t>, </a:t>
            </a:r>
            <a:r>
              <a:rPr lang="es-ES" sz="2400" dirty="0" err="1"/>
              <a:t>limitants</a:t>
            </a:r>
            <a:r>
              <a:rPr lang="es-ES" sz="2400" dirty="0"/>
              <a:t> </a:t>
            </a:r>
            <a:r>
              <a:rPr lang="es-ES" sz="2400" dirty="0" err="1"/>
              <a:t>dels</a:t>
            </a:r>
            <a:r>
              <a:rPr lang="es-ES" sz="2400" dirty="0"/>
              <a:t> </a:t>
            </a:r>
            <a:r>
              <a:rPr lang="es-ES" sz="2400" dirty="0" err="1"/>
              <a:t>sistemes</a:t>
            </a:r>
            <a:r>
              <a:rPr lang="es-ES" sz="2400" dirty="0"/>
              <a:t> de </a:t>
            </a:r>
            <a:r>
              <a:rPr lang="es-ES" sz="2400" dirty="0" err="1"/>
              <a:t>gestió</a:t>
            </a:r>
            <a:r>
              <a:rPr lang="es-ES" sz="2400" dirty="0"/>
              <a:t> de la </a:t>
            </a:r>
            <a:r>
              <a:rPr lang="es-ES" sz="2400" dirty="0" err="1"/>
              <a:t>informació</a:t>
            </a:r>
            <a:r>
              <a:rPr lang="es-ES" sz="2400" dirty="0"/>
              <a:t> i registre, etc..) </a:t>
            </a:r>
            <a:r>
              <a:rPr lang="es-ES" sz="2400" dirty="0" err="1" smtClean="0"/>
              <a:t>són</a:t>
            </a:r>
            <a:r>
              <a:rPr lang="es-ES" sz="2400" dirty="0" smtClean="0"/>
              <a:t> complexos de solucionar i condicionen la </a:t>
            </a:r>
            <a:r>
              <a:rPr lang="es-ES" sz="2400" dirty="0" err="1" smtClean="0"/>
              <a:t>informació</a:t>
            </a:r>
            <a:r>
              <a:rPr lang="es-ES" sz="2400" dirty="0" smtClean="0"/>
              <a:t> disponible sobre </a:t>
            </a:r>
            <a:r>
              <a:rPr lang="es-ES" sz="2400" dirty="0" err="1" smtClean="0"/>
              <a:t>l’estat</a:t>
            </a:r>
            <a:r>
              <a:rPr lang="es-ES" sz="2400" dirty="0" smtClean="0"/>
              <a:t> de la </a:t>
            </a:r>
            <a:r>
              <a:rPr lang="es-ES" sz="2400" dirty="0" err="1" smtClean="0"/>
              <a:t>qüestió</a:t>
            </a:r>
            <a:r>
              <a:rPr lang="es-ES" sz="2400" dirty="0" smtClean="0"/>
              <a:t> </a:t>
            </a:r>
            <a:r>
              <a:rPr lang="es-ES" sz="2400" dirty="0" err="1" smtClean="0"/>
              <a:t>d’aquestes</a:t>
            </a:r>
            <a:r>
              <a:rPr lang="es-ES" sz="2400" dirty="0" smtClean="0"/>
              <a:t> </a:t>
            </a:r>
            <a:r>
              <a:rPr lang="es-ES" sz="2400" dirty="0" err="1" smtClean="0"/>
              <a:t>relacions</a:t>
            </a:r>
            <a:r>
              <a:rPr lang="es-ES" sz="2400" dirty="0" smtClean="0"/>
              <a:t> de </a:t>
            </a:r>
            <a:r>
              <a:rPr lang="es-ES" sz="2400" dirty="0" err="1" smtClean="0"/>
              <a:t>treball</a:t>
            </a:r>
            <a:r>
              <a:rPr lang="es-ES" sz="2400" dirty="0" smtClean="0"/>
              <a:t>.  </a:t>
            </a:r>
          </a:p>
          <a:p>
            <a:pPr marL="457200" indent="-457200">
              <a:buAutoNum type="arabicPeriod"/>
            </a:pPr>
            <a:r>
              <a:rPr lang="es-ES" sz="2400" b="1" dirty="0" err="1" smtClean="0"/>
              <a:t>L’instrument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 err="1"/>
              <a:t>cooperació</a:t>
            </a:r>
            <a:r>
              <a:rPr lang="es-ES" sz="2400" b="1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les </a:t>
            </a:r>
            <a:r>
              <a:rPr lang="es-ES" sz="2400" dirty="0" err="1"/>
              <a:t>daires</a:t>
            </a:r>
            <a:r>
              <a:rPr lang="es-ES" sz="2400" dirty="0"/>
              <a:t> </a:t>
            </a:r>
            <a:r>
              <a:rPr lang="es-ES" sz="2400" dirty="0" err="1"/>
              <a:t>sahrauís</a:t>
            </a:r>
            <a:r>
              <a:rPr lang="es-ES" sz="2400" dirty="0"/>
              <a:t> </a:t>
            </a:r>
            <a:r>
              <a:rPr lang="es-ES" sz="2400" dirty="0" err="1"/>
              <a:t>més</a:t>
            </a:r>
            <a:r>
              <a:rPr lang="es-ES" sz="2400" dirty="0"/>
              <a:t> </a:t>
            </a:r>
            <a:r>
              <a:rPr lang="es-ES" sz="2400" dirty="0" err="1" smtClean="0"/>
              <a:t>extès</a:t>
            </a:r>
            <a:r>
              <a:rPr lang="es-ES" sz="2400" dirty="0" smtClean="0"/>
              <a:t> i  </a:t>
            </a:r>
            <a:r>
              <a:rPr lang="es-ES" sz="2400" dirty="0" err="1"/>
              <a:t>més</a:t>
            </a:r>
            <a:r>
              <a:rPr lang="es-ES" sz="2400" dirty="0"/>
              <a:t> </a:t>
            </a:r>
            <a:r>
              <a:rPr lang="es-ES" sz="2400" dirty="0" err="1"/>
              <a:t>utilitzat</a:t>
            </a:r>
            <a:r>
              <a:rPr lang="es-ES" sz="2400" dirty="0"/>
              <a:t> </a:t>
            </a:r>
            <a:r>
              <a:rPr lang="es-ES" sz="2400" dirty="0" err="1"/>
              <a:t>pels</a:t>
            </a:r>
            <a:r>
              <a:rPr lang="es-ES" sz="2400" dirty="0"/>
              <a:t> </a:t>
            </a:r>
            <a:r>
              <a:rPr lang="es-ES" sz="2400" dirty="0" err="1"/>
              <a:t>municipis</a:t>
            </a:r>
            <a:r>
              <a:rPr lang="es-ES" sz="2400" dirty="0"/>
              <a:t> </a:t>
            </a:r>
            <a:r>
              <a:rPr lang="es-ES" sz="2400" dirty="0" err="1"/>
              <a:t>és</a:t>
            </a:r>
            <a:r>
              <a:rPr lang="es-ES" sz="2400" dirty="0"/>
              <a:t> la </a:t>
            </a:r>
            <a:r>
              <a:rPr lang="es-ES" sz="2400" b="1" dirty="0" err="1"/>
              <a:t>sensibilització</a:t>
            </a:r>
            <a:r>
              <a:rPr lang="es-ES" sz="2400" b="1" dirty="0"/>
              <a:t> i </a:t>
            </a:r>
            <a:r>
              <a:rPr lang="es-ES" sz="2400" b="1" dirty="0" err="1"/>
              <a:t>EpD</a:t>
            </a:r>
            <a:r>
              <a:rPr lang="es-ES" sz="2400" b="1" dirty="0"/>
              <a:t>, seguida de </a:t>
            </a:r>
            <a:r>
              <a:rPr lang="es-ES" sz="2400" b="1" dirty="0" err="1"/>
              <a:t>l’acció</a:t>
            </a:r>
            <a:r>
              <a:rPr lang="es-ES" sz="2400" b="1" dirty="0"/>
              <a:t> </a:t>
            </a:r>
            <a:r>
              <a:rPr lang="es-ES" sz="2400" b="1" dirty="0" err="1"/>
              <a:t>humanitària</a:t>
            </a:r>
            <a:r>
              <a:rPr lang="es-ES" sz="2400" dirty="0" smtClean="0"/>
              <a:t>.  La </a:t>
            </a:r>
            <a:r>
              <a:rPr lang="es-ES" sz="2400" dirty="0" err="1" smtClean="0"/>
              <a:t>cooperació</a:t>
            </a:r>
            <a:r>
              <a:rPr lang="es-ES" sz="2400" dirty="0" smtClean="0"/>
              <a:t> al </a:t>
            </a:r>
            <a:r>
              <a:rPr lang="es-ES" sz="2400" dirty="0" err="1" smtClean="0"/>
              <a:t>desenvolupament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minoritària</a:t>
            </a:r>
            <a:r>
              <a:rPr lang="es-ES" sz="240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ES" sz="2400" b="1" dirty="0" smtClean="0"/>
              <a:t>La </a:t>
            </a:r>
            <a:r>
              <a:rPr lang="es-ES" sz="2400" b="1" dirty="0" err="1"/>
              <a:t>modalitat</a:t>
            </a:r>
            <a:r>
              <a:rPr lang="es-ES" sz="2400" b="1" dirty="0"/>
              <a:t> de </a:t>
            </a:r>
            <a:r>
              <a:rPr lang="es-ES" sz="2400" b="1" dirty="0" err="1"/>
              <a:t>cooperació</a:t>
            </a:r>
            <a:r>
              <a:rPr lang="es-ES" sz="2400" b="1" dirty="0"/>
              <a:t> que </a:t>
            </a:r>
            <a:r>
              <a:rPr lang="es-ES" sz="2400" b="1" dirty="0" err="1"/>
              <a:t>menys</a:t>
            </a:r>
            <a:r>
              <a:rPr lang="es-ES" sz="2400" b="1" dirty="0"/>
              <a:t> </a:t>
            </a:r>
            <a:r>
              <a:rPr lang="es-ES" sz="2400" b="1" dirty="0" err="1"/>
              <a:t>desplegament</a:t>
            </a:r>
            <a:r>
              <a:rPr lang="es-ES" sz="2400" b="1" dirty="0"/>
              <a:t> </a:t>
            </a:r>
            <a:r>
              <a:rPr lang="es-ES" sz="2400" dirty="0"/>
              <a:t>ha </a:t>
            </a:r>
            <a:r>
              <a:rPr lang="es-ES" sz="2400" dirty="0" err="1"/>
              <a:t>tingut</a:t>
            </a:r>
            <a:r>
              <a:rPr lang="es-ES" sz="2400" dirty="0"/>
              <a:t> </a:t>
            </a:r>
            <a:r>
              <a:rPr lang="es-ES" sz="2400" dirty="0" err="1"/>
              <a:t>fins</a:t>
            </a:r>
            <a:r>
              <a:rPr lang="es-ES" sz="2400" dirty="0"/>
              <a:t> ara </a:t>
            </a:r>
            <a:r>
              <a:rPr lang="es-ES" sz="2400" dirty="0" err="1"/>
              <a:t>és</a:t>
            </a:r>
            <a:r>
              <a:rPr lang="es-ES" sz="2400" dirty="0"/>
              <a:t> la de la </a:t>
            </a:r>
            <a:r>
              <a:rPr lang="es-ES" sz="2400" b="1" dirty="0" err="1"/>
              <a:t>cooperació</a:t>
            </a:r>
            <a:r>
              <a:rPr lang="es-ES" sz="2400" b="1" dirty="0"/>
              <a:t> directa</a:t>
            </a:r>
            <a:r>
              <a:rPr lang="es-ES" sz="2400" dirty="0"/>
              <a:t>. </a:t>
            </a:r>
            <a:r>
              <a:rPr lang="es-ES" sz="2400" b="1" dirty="0"/>
              <a:t>La que </a:t>
            </a:r>
            <a:r>
              <a:rPr lang="es-ES" sz="2400" b="1" dirty="0" err="1"/>
              <a:t>més</a:t>
            </a:r>
            <a:r>
              <a:rPr lang="es-ES" sz="2400" b="1" dirty="0"/>
              <a:t> </a:t>
            </a:r>
            <a:r>
              <a:rPr lang="es-ES" sz="2400" b="1" dirty="0" err="1"/>
              <a:t>és</a:t>
            </a:r>
            <a:r>
              <a:rPr lang="es-ES" sz="2400" b="1" dirty="0"/>
              <a:t> la </a:t>
            </a:r>
            <a:r>
              <a:rPr lang="es-ES" sz="2400" b="1" dirty="0" err="1"/>
              <a:t>cooperació</a:t>
            </a:r>
            <a:r>
              <a:rPr lang="es-ES" sz="2400" b="1" dirty="0"/>
              <a:t> a iniciativa de les </a:t>
            </a:r>
            <a:r>
              <a:rPr lang="es-ES" sz="2400" b="1" dirty="0" err="1"/>
              <a:t>entitats</a:t>
            </a:r>
            <a:r>
              <a:rPr lang="es-ES" sz="2400" b="1" dirty="0"/>
              <a:t> pro-</a:t>
            </a:r>
            <a:r>
              <a:rPr lang="es-ES" sz="2400" b="1" dirty="0" err="1"/>
              <a:t>sàhara</a:t>
            </a:r>
            <a:r>
              <a:rPr lang="es-ES" sz="2400" dirty="0"/>
              <a:t>. </a:t>
            </a:r>
            <a:r>
              <a:rPr lang="es-ES" sz="2400" dirty="0" smtClean="0"/>
              <a:t>La </a:t>
            </a:r>
            <a:r>
              <a:rPr lang="es-ES" sz="2400" dirty="0" err="1" smtClean="0"/>
              <a:t>pràctica</a:t>
            </a:r>
            <a:r>
              <a:rPr lang="es-ES" sz="2400" dirty="0" smtClean="0"/>
              <a:t> </a:t>
            </a:r>
            <a:r>
              <a:rPr lang="es-ES" sz="2400" dirty="0" err="1" smtClean="0"/>
              <a:t>inexistència</a:t>
            </a:r>
            <a:r>
              <a:rPr lang="es-ES" sz="2400" dirty="0" smtClean="0"/>
              <a:t> </a:t>
            </a:r>
            <a:r>
              <a:rPr lang="es-ES" sz="2400" dirty="0" err="1" smtClean="0"/>
              <a:t>d’estratègies</a:t>
            </a:r>
            <a:r>
              <a:rPr lang="es-ES" sz="2400" dirty="0" smtClean="0"/>
              <a:t> </a:t>
            </a:r>
            <a:r>
              <a:rPr lang="es-ES" sz="2400" dirty="0" err="1" smtClean="0"/>
              <a:t>municipals</a:t>
            </a:r>
            <a:r>
              <a:rPr lang="es-ES" sz="2400" dirty="0" smtClean="0"/>
              <a:t> que </a:t>
            </a:r>
            <a:r>
              <a:rPr lang="es-ES" sz="2400" dirty="0" err="1" smtClean="0"/>
              <a:t>estableixin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marcs</a:t>
            </a:r>
            <a:r>
              <a:rPr lang="es-ES" sz="2400" dirty="0" smtClean="0"/>
              <a:t> de </a:t>
            </a:r>
            <a:r>
              <a:rPr lang="es-ES" sz="2400" dirty="0" err="1" smtClean="0"/>
              <a:t>relació</a:t>
            </a:r>
            <a:r>
              <a:rPr lang="es-ES" sz="2400" dirty="0" smtClean="0"/>
              <a:t> i les </a:t>
            </a:r>
            <a:r>
              <a:rPr lang="es-ES" sz="2400" dirty="0" err="1" smtClean="0"/>
              <a:t>prioritats</a:t>
            </a:r>
            <a:r>
              <a:rPr lang="es-ES" sz="2400" dirty="0" smtClean="0"/>
              <a:t> </a:t>
            </a:r>
            <a:r>
              <a:rPr lang="es-ES" sz="2400" dirty="0" err="1" smtClean="0"/>
              <a:t>ho</a:t>
            </a:r>
            <a:r>
              <a:rPr lang="es-ES" sz="2400" dirty="0" smtClean="0"/>
              <a:t> </a:t>
            </a:r>
            <a:r>
              <a:rPr lang="es-ES" sz="2400" dirty="0" err="1" smtClean="0"/>
              <a:t>afavoreix</a:t>
            </a:r>
            <a:r>
              <a:rPr lang="es-ES" sz="2400" dirty="0" smtClean="0"/>
              <a:t>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ES" sz="2400" dirty="0" err="1" smtClean="0"/>
              <a:t>Els</a:t>
            </a:r>
            <a:r>
              <a:rPr lang="es-ES" sz="2400" dirty="0"/>
              <a:t> </a:t>
            </a:r>
            <a:r>
              <a:rPr lang="es-ES" sz="2400" dirty="0" err="1" smtClean="0"/>
              <a:t>projectes</a:t>
            </a:r>
            <a:r>
              <a:rPr lang="es-ES" sz="2400" dirty="0" smtClean="0"/>
              <a:t> </a:t>
            </a:r>
            <a:r>
              <a:rPr lang="es-ES" sz="2400" dirty="0" err="1" smtClean="0"/>
              <a:t>canalitzats</a:t>
            </a:r>
            <a:r>
              <a:rPr lang="es-ES" sz="2400" dirty="0" smtClean="0"/>
              <a:t> a través del FCCD </a:t>
            </a:r>
            <a:r>
              <a:rPr lang="es-ES" sz="2400" dirty="0" err="1" smtClean="0"/>
              <a:t>ofereixen</a:t>
            </a:r>
            <a:r>
              <a:rPr lang="es-ES" sz="2400" dirty="0" smtClean="0"/>
              <a:t> la </a:t>
            </a:r>
            <a:r>
              <a:rPr lang="es-ES" sz="2400" dirty="0" err="1" smtClean="0"/>
              <a:t>possibilitat</a:t>
            </a:r>
            <a:r>
              <a:rPr lang="es-ES" sz="2400" dirty="0" smtClean="0"/>
              <a:t> de coordinar </a:t>
            </a:r>
            <a:r>
              <a:rPr lang="es-ES" sz="2400" dirty="0" err="1" smtClean="0"/>
              <a:t>esforços</a:t>
            </a:r>
            <a:r>
              <a:rPr lang="es-ES" sz="2400" dirty="0" smtClean="0"/>
              <a:t> i </a:t>
            </a:r>
            <a:r>
              <a:rPr lang="es-ES" sz="2400" dirty="0" err="1" smtClean="0"/>
              <a:t>millorar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sistemes</a:t>
            </a:r>
            <a:r>
              <a:rPr lang="es-ES" sz="2400" dirty="0" smtClean="0"/>
              <a:t> de </a:t>
            </a:r>
            <a:r>
              <a:rPr lang="es-ES" sz="2400" dirty="0" err="1" smtClean="0"/>
              <a:t>seguiment</a:t>
            </a:r>
            <a:r>
              <a:rPr lang="es-ES" sz="2400" dirty="0" smtClean="0"/>
              <a:t> i </a:t>
            </a:r>
            <a:r>
              <a:rPr lang="es-ES" sz="2400" dirty="0" err="1" smtClean="0"/>
              <a:t>avaluació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resultats</a:t>
            </a:r>
            <a:r>
              <a:rPr lang="es-ES" sz="2400" dirty="0" smtClean="0"/>
              <a:t>.</a:t>
            </a:r>
            <a:endParaRPr lang="es-ES" sz="2400" dirty="0"/>
          </a:p>
          <a:p>
            <a:pPr marL="457200" indent="-457200">
              <a:buAutoNum type="arabicPeriod"/>
            </a:pPr>
            <a:endParaRPr lang="ca-ES" sz="2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5. </a:t>
            </a:r>
            <a:r>
              <a:rPr lang="es-ES" dirty="0" err="1" smtClean="0"/>
              <a:t>Conclusions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57205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</a:t>
            </a:r>
            <a:r>
              <a:rPr lang="es-ES" dirty="0" err="1" smtClean="0"/>
              <a:t>Conclusions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 smtClean="0"/>
              <a:t>5. </a:t>
            </a:r>
            <a:r>
              <a:rPr lang="es-ES" sz="2000" dirty="0" err="1" smtClean="0"/>
              <a:t>S’identifiquen</a:t>
            </a:r>
            <a:r>
              <a:rPr lang="es-ES" sz="2000" dirty="0" smtClean="0"/>
              <a:t> </a:t>
            </a:r>
            <a:r>
              <a:rPr lang="es-ES" sz="2000" dirty="0" err="1" smtClean="0"/>
              <a:t>quatre</a:t>
            </a:r>
            <a:r>
              <a:rPr lang="es-ES" sz="2000" dirty="0" smtClean="0"/>
              <a:t> </a:t>
            </a:r>
            <a:r>
              <a:rPr lang="es-ES" sz="2000" dirty="0" err="1" smtClean="0"/>
              <a:t>tipus</a:t>
            </a:r>
            <a:r>
              <a:rPr lang="es-ES" sz="2000" dirty="0" smtClean="0"/>
              <a:t> de </a:t>
            </a:r>
            <a:r>
              <a:rPr lang="es-ES" sz="2000" dirty="0" err="1" smtClean="0"/>
              <a:t>models</a:t>
            </a:r>
            <a:r>
              <a:rPr lang="es-ES" sz="2000" dirty="0" smtClean="0"/>
              <a:t> </a:t>
            </a:r>
            <a:r>
              <a:rPr lang="es-ES" sz="2000" dirty="0" err="1" smtClean="0"/>
              <a:t>relacions</a:t>
            </a:r>
            <a:r>
              <a:rPr lang="es-ES" sz="2000" dirty="0" smtClean="0"/>
              <a:t> de </a:t>
            </a:r>
            <a:r>
              <a:rPr lang="es-ES" sz="2000" dirty="0" err="1" smtClean="0"/>
              <a:t>treball</a:t>
            </a:r>
            <a:r>
              <a:rPr lang="es-ES" sz="2000" dirty="0" smtClean="0"/>
              <a:t>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del FCCD </a:t>
            </a:r>
            <a:r>
              <a:rPr lang="es-ES" sz="2000" dirty="0" err="1" smtClean="0"/>
              <a:t>amb</a:t>
            </a:r>
            <a:r>
              <a:rPr lang="es-ES" sz="2000" dirty="0" smtClean="0"/>
              <a:t> les </a:t>
            </a:r>
            <a:r>
              <a:rPr lang="es-ES" sz="2000" dirty="0" err="1"/>
              <a:t>daires</a:t>
            </a:r>
            <a:r>
              <a:rPr lang="es-ES" sz="2000" dirty="0"/>
              <a:t> </a:t>
            </a:r>
            <a:r>
              <a:rPr lang="es-ES" sz="2000" dirty="0" err="1" smtClean="0"/>
              <a:t>sahrauís</a:t>
            </a:r>
            <a:r>
              <a:rPr lang="es-ES" sz="2000" dirty="0" smtClean="0"/>
              <a:t>. Una </a:t>
            </a:r>
            <a:r>
              <a:rPr lang="es-ES" sz="2000" dirty="0" err="1" smtClean="0"/>
              <a:t>part</a:t>
            </a:r>
            <a:r>
              <a:rPr lang="es-ES" sz="2000" dirty="0" smtClean="0"/>
              <a:t> </a:t>
            </a:r>
            <a:r>
              <a:rPr lang="es-ES" sz="2000" dirty="0" err="1" smtClean="0"/>
              <a:t>important</a:t>
            </a:r>
            <a:r>
              <a:rPr lang="es-ES" sz="2000" dirty="0" smtClean="0"/>
              <a:t>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es </a:t>
            </a:r>
            <a:r>
              <a:rPr lang="es-ES" sz="2000" dirty="0" err="1" smtClean="0"/>
              <a:t>troben</a:t>
            </a:r>
            <a:r>
              <a:rPr lang="es-ES" sz="2000" dirty="0" smtClean="0"/>
              <a:t> en la </a:t>
            </a:r>
            <a:r>
              <a:rPr lang="es-ES" sz="2000" dirty="0" err="1" smtClean="0"/>
              <a:t>situació</a:t>
            </a:r>
            <a:r>
              <a:rPr lang="es-ES" sz="2000" dirty="0" smtClean="0"/>
              <a:t> 2.2 en la que </a:t>
            </a:r>
            <a:r>
              <a:rPr lang="es-ES" sz="2000" b="1" dirty="0" smtClean="0"/>
              <a:t>la manca </a:t>
            </a:r>
            <a:r>
              <a:rPr lang="es-ES" sz="2000" b="1" dirty="0" err="1" smtClean="0"/>
              <a:t>d’una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estratègia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ordeni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agents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modalitats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instruments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pot</a:t>
            </a:r>
            <a:r>
              <a:rPr lang="es-ES" sz="2000" b="1" dirty="0" smtClean="0"/>
              <a:t> potenciar la </a:t>
            </a:r>
            <a:r>
              <a:rPr lang="es-ES" sz="2000" b="1" dirty="0" err="1" smtClean="0"/>
              <a:t>descoordinació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ineficàcia</a:t>
            </a:r>
            <a:r>
              <a:rPr lang="es-ES" sz="2000" b="1" dirty="0" smtClean="0"/>
              <a:t> entre </a:t>
            </a:r>
            <a:r>
              <a:rPr lang="es-ES" sz="2000" b="1" dirty="0" err="1" smtClean="0"/>
              <a:t>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ajuntaments</a:t>
            </a:r>
            <a:r>
              <a:rPr lang="es-ES" sz="2000" b="1" dirty="0" smtClean="0"/>
              <a:t>, les </a:t>
            </a:r>
            <a:r>
              <a:rPr lang="es-ES" sz="2000" b="1" dirty="0" err="1" smtClean="0"/>
              <a:t>entitats</a:t>
            </a:r>
            <a:r>
              <a:rPr lang="es-ES" sz="2000" b="1" dirty="0" smtClean="0"/>
              <a:t> i el FCCD</a:t>
            </a:r>
            <a:r>
              <a:rPr lang="es-ES" sz="2000" dirty="0" smtClean="0"/>
              <a:t>.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52167" y="4433531"/>
            <a:ext cx="1287986" cy="16004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-57150" algn="ctr"/>
            <a:r>
              <a:rPr lang="es-ES" sz="1400" dirty="0" smtClean="0"/>
              <a:t>2.1 </a:t>
            </a:r>
          </a:p>
          <a:p>
            <a:pPr indent="-57150" algn="ctr"/>
            <a:r>
              <a:rPr lang="es-ES" sz="1400" b="1" dirty="0" smtClean="0"/>
              <a:t>NO </a:t>
            </a:r>
            <a:r>
              <a:rPr lang="es-ES" sz="1400" dirty="0" err="1"/>
              <a:t>contribueixen</a:t>
            </a:r>
            <a:r>
              <a:rPr lang="es-ES" sz="1400" dirty="0"/>
              <a:t> a </a:t>
            </a:r>
            <a:r>
              <a:rPr lang="es-ES" sz="1400" dirty="0" err="1"/>
              <a:t>projectes</a:t>
            </a:r>
            <a:r>
              <a:rPr lang="es-ES" sz="1400" dirty="0"/>
              <a:t> a través del FCCD</a:t>
            </a:r>
            <a:r>
              <a:rPr lang="es-ES" sz="1400" dirty="0" smtClean="0"/>
              <a:t>.</a:t>
            </a:r>
          </a:p>
          <a:p>
            <a:pPr indent="-57150" algn="ctr"/>
            <a:r>
              <a:rPr lang="es-ES" sz="1400" b="1" dirty="0" smtClean="0">
                <a:solidFill>
                  <a:srgbClr val="FF0000"/>
                </a:solidFill>
              </a:rPr>
              <a:t>30%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12160" y="4433531"/>
            <a:ext cx="1296144" cy="16004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2.2 </a:t>
            </a:r>
          </a:p>
          <a:p>
            <a:pPr algn="ctr"/>
            <a:r>
              <a:rPr lang="es-ES" sz="1400" b="1" dirty="0" smtClean="0"/>
              <a:t>SI</a:t>
            </a:r>
            <a:r>
              <a:rPr lang="es-ES" sz="1400" dirty="0" smtClean="0"/>
              <a:t> </a:t>
            </a:r>
            <a:r>
              <a:rPr lang="es-ES" sz="1400" dirty="0" err="1"/>
              <a:t>contribueixen</a:t>
            </a:r>
            <a:r>
              <a:rPr lang="es-ES" sz="1400" dirty="0"/>
              <a:t> a </a:t>
            </a:r>
            <a:r>
              <a:rPr lang="es-ES" sz="1400" dirty="0" err="1"/>
              <a:t>projectes</a:t>
            </a:r>
            <a:r>
              <a:rPr lang="es-ES" sz="1400" dirty="0"/>
              <a:t> a través del FCCD</a:t>
            </a:r>
            <a:r>
              <a:rPr lang="es-ES" sz="1400" dirty="0" smtClean="0"/>
              <a:t>.</a:t>
            </a:r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50%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1520" y="3356992"/>
            <a:ext cx="425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Situació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1: NO </a:t>
            </a:r>
            <a:r>
              <a:rPr lang="es-E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socis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CCASPS </a:t>
            </a:r>
            <a:r>
              <a:rPr lang="es-ES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r>
              <a:rPr lang="es-ES" sz="1400" b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</a:t>
            </a:r>
            <a:r>
              <a:rPr lang="es-ES_tradnl" sz="1400" b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és</a:t>
            </a:r>
            <a:r>
              <a:rPr lang="es-ES_tradnl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 </a:t>
            </a:r>
            <a:r>
              <a:rPr lang="es-ES_tradnl" sz="1400" b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projecte</a:t>
            </a:r>
            <a:r>
              <a:rPr lang="es-ES_tradnl" sz="14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_tradnl" sz="1400" b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d’emergència</a:t>
            </a:r>
            <a:endParaRPr lang="ca-ES" sz="14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968045" y="33569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accent3">
                    <a:lumMod val="50000"/>
                  </a:schemeClr>
                </a:solidFill>
              </a:rPr>
              <a:t>Situació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 2:  </a:t>
            </a:r>
            <a:r>
              <a:rPr lang="es-ES" b="1" dirty="0" err="1" smtClean="0">
                <a:solidFill>
                  <a:schemeClr val="accent3">
                    <a:lumMod val="50000"/>
                  </a:schemeClr>
                </a:solidFill>
              </a:rPr>
              <a:t>Socis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 CCASPS </a:t>
            </a:r>
            <a:endParaRPr lang="ca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4441811"/>
            <a:ext cx="1234963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-57150" algn="ctr"/>
            <a:r>
              <a:rPr lang="es-ES" sz="1400" dirty="0"/>
              <a:t>1</a:t>
            </a:r>
            <a:r>
              <a:rPr lang="es-ES" sz="1400" dirty="0" smtClean="0"/>
              <a:t>.1 </a:t>
            </a:r>
          </a:p>
          <a:p>
            <a:pPr indent="-57150" algn="ctr"/>
            <a:r>
              <a:rPr lang="es-ES" sz="1400" b="1" dirty="0" smtClean="0"/>
              <a:t>NO </a:t>
            </a:r>
            <a:r>
              <a:rPr lang="es-ES" sz="1400" dirty="0" err="1"/>
              <a:t>contribueixen</a:t>
            </a:r>
            <a:r>
              <a:rPr lang="es-ES" sz="1400" dirty="0"/>
              <a:t> a </a:t>
            </a:r>
            <a:r>
              <a:rPr lang="es-ES" sz="1400" dirty="0" err="1"/>
              <a:t>projectes</a:t>
            </a:r>
            <a:r>
              <a:rPr lang="es-ES" sz="1400" dirty="0"/>
              <a:t> a través del FCCD</a:t>
            </a:r>
            <a:r>
              <a:rPr lang="es-ES" sz="1400" dirty="0" smtClean="0"/>
              <a:t>.</a:t>
            </a:r>
          </a:p>
          <a:p>
            <a:pPr indent="-57150" algn="ctr"/>
            <a:r>
              <a:rPr lang="es-ES" sz="1400" b="1" dirty="0" smtClean="0">
                <a:solidFill>
                  <a:srgbClr val="FF0000"/>
                </a:solidFill>
              </a:rPr>
              <a:t>0%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58491" y="4441811"/>
            <a:ext cx="1284001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1.2 </a:t>
            </a:r>
            <a:endParaRPr lang="es-ES" sz="1400" dirty="0"/>
          </a:p>
          <a:p>
            <a:pPr algn="ctr"/>
            <a:r>
              <a:rPr lang="es-ES" sz="1400" b="1" dirty="0" smtClean="0"/>
              <a:t>SI</a:t>
            </a:r>
            <a:r>
              <a:rPr lang="es-ES" sz="1400" dirty="0" smtClean="0"/>
              <a:t> </a:t>
            </a:r>
            <a:r>
              <a:rPr lang="es-ES" sz="1400" dirty="0" err="1"/>
              <a:t>contribueixen</a:t>
            </a:r>
            <a:r>
              <a:rPr lang="es-ES" sz="1400" dirty="0"/>
              <a:t> a </a:t>
            </a:r>
            <a:r>
              <a:rPr lang="es-ES" sz="1400" dirty="0" err="1"/>
              <a:t>projectes</a:t>
            </a:r>
            <a:r>
              <a:rPr lang="es-ES" sz="1400" dirty="0"/>
              <a:t> a través del FCCD</a:t>
            </a:r>
            <a:r>
              <a:rPr lang="es-ES" sz="1400" dirty="0" smtClean="0"/>
              <a:t>.</a:t>
            </a:r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100%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6218148"/>
            <a:ext cx="7064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57150" algn="ctr"/>
            <a:r>
              <a:rPr lang="es-ES" sz="1400" dirty="0" smtClean="0"/>
              <a:t>* </a:t>
            </a:r>
            <a:r>
              <a:rPr lang="es-ES" sz="1400" dirty="0" err="1" smtClean="0"/>
              <a:t>Els</a:t>
            </a:r>
            <a:r>
              <a:rPr lang="es-ES" sz="1400" dirty="0" smtClean="0"/>
              <a:t> </a:t>
            </a:r>
            <a:r>
              <a:rPr lang="es-ES" sz="1400" dirty="0" err="1" smtClean="0"/>
              <a:t>projectes</a:t>
            </a:r>
            <a:r>
              <a:rPr lang="es-ES" sz="1400" dirty="0" smtClean="0"/>
              <a:t> propis </a:t>
            </a:r>
            <a:r>
              <a:rPr lang="es-ES" sz="1400" dirty="0" err="1" smtClean="0"/>
              <a:t>corresponen</a:t>
            </a:r>
            <a:r>
              <a:rPr lang="es-ES" sz="1400" dirty="0" smtClean="0"/>
              <a:t> </a:t>
            </a:r>
            <a:r>
              <a:rPr lang="es-ES" sz="1400" dirty="0" err="1" smtClean="0"/>
              <a:t>majoritàriament</a:t>
            </a:r>
            <a:r>
              <a:rPr lang="es-ES" sz="1400" dirty="0" smtClean="0"/>
              <a:t> a </a:t>
            </a:r>
            <a:r>
              <a:rPr lang="es-ES" sz="1400" dirty="0" err="1" smtClean="0"/>
              <a:t>projectes</a:t>
            </a:r>
            <a:r>
              <a:rPr lang="es-ES" sz="1400" dirty="0" smtClean="0"/>
              <a:t> </a:t>
            </a:r>
            <a:r>
              <a:rPr lang="es-ES" sz="1400" dirty="0" err="1" smtClean="0"/>
              <a:t>d’iniciativa</a:t>
            </a:r>
            <a:r>
              <a:rPr lang="es-ES" sz="1400" dirty="0" smtClean="0"/>
              <a:t> de les </a:t>
            </a:r>
            <a:r>
              <a:rPr lang="es-ES" sz="1400" dirty="0" err="1" smtClean="0"/>
              <a:t>entitats</a:t>
            </a:r>
            <a:r>
              <a:rPr lang="es-ES" sz="1400" dirty="0" smtClean="0"/>
              <a:t> pro-</a:t>
            </a:r>
            <a:r>
              <a:rPr lang="es-ES" sz="1400" dirty="0" err="1" smtClean="0"/>
              <a:t>sàhara</a:t>
            </a:r>
            <a:r>
              <a:rPr lang="es-ES" sz="1400" dirty="0" smtClean="0"/>
              <a:t>  que </a:t>
            </a:r>
            <a:r>
              <a:rPr lang="es-ES" sz="1400" dirty="0" err="1" smtClean="0"/>
              <a:t>reben</a:t>
            </a:r>
            <a:r>
              <a:rPr lang="es-ES" sz="1400" dirty="0" smtClean="0"/>
              <a:t> el </a:t>
            </a:r>
            <a:r>
              <a:rPr lang="es-ES" sz="1400" dirty="0" err="1" smtClean="0"/>
              <a:t>suport</a:t>
            </a:r>
            <a:r>
              <a:rPr lang="es-ES" sz="1400" dirty="0" smtClean="0"/>
              <a:t> </a:t>
            </a:r>
            <a:r>
              <a:rPr lang="es-ES" sz="1400" dirty="0" err="1" smtClean="0"/>
              <a:t>financer</a:t>
            </a:r>
            <a:r>
              <a:rPr lang="es-ES" sz="1400" dirty="0" smtClean="0"/>
              <a:t> </a:t>
            </a:r>
            <a:r>
              <a:rPr lang="es-ES" sz="1400" dirty="0" err="1" smtClean="0"/>
              <a:t>dels</a:t>
            </a:r>
            <a:r>
              <a:rPr lang="es-ES" sz="1400" dirty="0" smtClean="0"/>
              <a:t> </a:t>
            </a:r>
            <a:r>
              <a:rPr lang="es-ES" sz="1400" dirty="0" err="1" smtClean="0"/>
              <a:t>ajuntaments</a:t>
            </a:r>
            <a:r>
              <a:rPr lang="es-ES" sz="1400" dirty="0" smtClean="0"/>
              <a:t>. La </a:t>
            </a:r>
            <a:r>
              <a:rPr lang="es-ES" sz="1400" dirty="0" err="1" smtClean="0"/>
              <a:t>cooperació</a:t>
            </a:r>
            <a:r>
              <a:rPr lang="es-ES" sz="1400" dirty="0" smtClean="0"/>
              <a:t> directa </a:t>
            </a:r>
            <a:r>
              <a:rPr lang="es-ES" sz="1400" dirty="0" err="1" smtClean="0"/>
              <a:t>és</a:t>
            </a:r>
            <a:r>
              <a:rPr lang="es-ES" sz="1400" dirty="0" smtClean="0"/>
              <a:t> residual.</a:t>
            </a:r>
            <a:endParaRPr lang="es-ES" sz="1400" dirty="0"/>
          </a:p>
        </p:txBody>
      </p:sp>
      <p:sp>
        <p:nvSpPr>
          <p:cNvPr id="12" name="11 Rectángulo"/>
          <p:cNvSpPr/>
          <p:nvPr/>
        </p:nvSpPr>
        <p:spPr>
          <a:xfrm>
            <a:off x="2903673" y="4441811"/>
            <a:ext cx="1600399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1.3 </a:t>
            </a:r>
            <a:endParaRPr lang="es-ES" sz="1400" dirty="0"/>
          </a:p>
          <a:p>
            <a:pPr algn="ctr"/>
            <a:r>
              <a:rPr lang="es-ES" sz="1400" b="1" dirty="0" smtClean="0"/>
              <a:t>SI</a:t>
            </a:r>
            <a:r>
              <a:rPr lang="es-ES" sz="1400" dirty="0" smtClean="0"/>
              <a:t> </a:t>
            </a:r>
            <a:r>
              <a:rPr lang="es-ES" sz="1400" dirty="0" err="1"/>
              <a:t>contribueixen</a:t>
            </a:r>
            <a:r>
              <a:rPr lang="es-ES" sz="1400" dirty="0"/>
              <a:t> a </a:t>
            </a:r>
            <a:r>
              <a:rPr lang="es-ES" sz="1400" dirty="0" err="1"/>
              <a:t>projectes</a:t>
            </a:r>
            <a:r>
              <a:rPr lang="es-ES" sz="1400" dirty="0"/>
              <a:t> a través del FCCD</a:t>
            </a:r>
            <a:r>
              <a:rPr lang="es-ES" sz="1400" dirty="0" smtClean="0"/>
              <a:t>.</a:t>
            </a:r>
          </a:p>
          <a:p>
            <a:pPr algn="ctr"/>
            <a:endParaRPr lang="es-ES" sz="1400" dirty="0"/>
          </a:p>
          <a:p>
            <a:pPr algn="ctr"/>
            <a:endParaRPr lang="es-ES" sz="1400" dirty="0" smtClean="0"/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0%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51520" y="4085686"/>
            <a:ext cx="2590972" cy="2308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sz="900" dirty="0" err="1" smtClean="0">
                <a:solidFill>
                  <a:schemeClr val="tx1"/>
                </a:solidFill>
              </a:rPr>
              <a:t>Amb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projectes</a:t>
            </a:r>
            <a:r>
              <a:rPr lang="es-ES" sz="900" dirty="0" smtClean="0">
                <a:solidFill>
                  <a:schemeClr val="tx1"/>
                </a:solidFill>
              </a:rPr>
              <a:t> propis (</a:t>
            </a:r>
            <a:r>
              <a:rPr lang="es-ES" sz="900" dirty="0" err="1" smtClean="0">
                <a:solidFill>
                  <a:schemeClr val="tx1"/>
                </a:solidFill>
              </a:rPr>
              <a:t>inclosos</a:t>
            </a:r>
            <a:r>
              <a:rPr lang="es-ES" sz="900" dirty="0" smtClean="0">
                <a:solidFill>
                  <a:schemeClr val="tx1"/>
                </a:solidFill>
              </a:rPr>
              <a:t> AH) </a:t>
            </a:r>
            <a:endParaRPr lang="ca-ES" sz="90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903673" y="4099585"/>
            <a:ext cx="1600399" cy="2308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sz="900" dirty="0" err="1" smtClean="0">
                <a:solidFill>
                  <a:schemeClr val="tx1"/>
                </a:solidFill>
              </a:rPr>
              <a:t>Sense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projectes</a:t>
            </a:r>
            <a:r>
              <a:rPr lang="es-ES" sz="900" dirty="0" smtClean="0">
                <a:solidFill>
                  <a:schemeClr val="tx1"/>
                </a:solidFill>
              </a:rPr>
              <a:t> propis </a:t>
            </a:r>
            <a:endParaRPr lang="ca-ES" sz="9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388470" y="4441811"/>
            <a:ext cx="1576017" cy="16004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2.3 </a:t>
            </a:r>
            <a:endParaRPr lang="es-ES" sz="1400" dirty="0"/>
          </a:p>
          <a:p>
            <a:pPr algn="ctr"/>
            <a:r>
              <a:rPr lang="es-ES" sz="1400" b="1" dirty="0" smtClean="0"/>
              <a:t>SI</a:t>
            </a:r>
            <a:r>
              <a:rPr lang="es-ES" sz="1400" dirty="0" smtClean="0"/>
              <a:t> </a:t>
            </a:r>
            <a:r>
              <a:rPr lang="es-ES" sz="1400" dirty="0" err="1"/>
              <a:t>contribueixen</a:t>
            </a:r>
            <a:r>
              <a:rPr lang="es-ES" sz="1400" dirty="0"/>
              <a:t> a </a:t>
            </a:r>
            <a:r>
              <a:rPr lang="es-ES" sz="1400" dirty="0" err="1"/>
              <a:t>projectes</a:t>
            </a:r>
            <a:r>
              <a:rPr lang="es-ES" sz="1400" dirty="0"/>
              <a:t> a través del FCCD</a:t>
            </a:r>
            <a:r>
              <a:rPr lang="es-ES" sz="1400" dirty="0" smtClean="0"/>
              <a:t>.</a:t>
            </a:r>
          </a:p>
          <a:p>
            <a:pPr algn="ctr"/>
            <a:endParaRPr lang="es-ES" sz="1400" dirty="0"/>
          </a:p>
          <a:p>
            <a:pPr algn="ctr"/>
            <a:endParaRPr lang="es-ES" sz="1400" dirty="0" smtClean="0"/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10%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652166" y="4099586"/>
            <a:ext cx="2656137" cy="2308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sz="900" dirty="0" err="1" smtClean="0">
                <a:solidFill>
                  <a:schemeClr val="tx1"/>
                </a:solidFill>
              </a:rPr>
              <a:t>Amb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projectes</a:t>
            </a:r>
            <a:r>
              <a:rPr lang="es-ES" sz="900" dirty="0" smtClean="0">
                <a:solidFill>
                  <a:schemeClr val="tx1"/>
                </a:solidFill>
              </a:rPr>
              <a:t> propis (</a:t>
            </a:r>
            <a:r>
              <a:rPr lang="es-ES" sz="900" dirty="0" err="1" smtClean="0">
                <a:solidFill>
                  <a:schemeClr val="tx1"/>
                </a:solidFill>
              </a:rPr>
              <a:t>inclosos</a:t>
            </a:r>
            <a:r>
              <a:rPr lang="es-ES" sz="900" dirty="0" smtClean="0">
                <a:solidFill>
                  <a:schemeClr val="tx1"/>
                </a:solidFill>
              </a:rPr>
              <a:t> AH) </a:t>
            </a:r>
            <a:endParaRPr lang="ca-ES" sz="900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399956" y="4113486"/>
            <a:ext cx="1564532" cy="2308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sz="900" dirty="0" err="1" smtClean="0">
                <a:solidFill>
                  <a:schemeClr val="tx1"/>
                </a:solidFill>
              </a:rPr>
              <a:t>Sense</a:t>
            </a:r>
            <a:r>
              <a:rPr lang="es-ES" sz="900" dirty="0" smtClean="0">
                <a:solidFill>
                  <a:schemeClr val="tx1"/>
                </a:solidFill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</a:rPr>
              <a:t>projectes</a:t>
            </a:r>
            <a:r>
              <a:rPr lang="es-ES" sz="900" dirty="0" smtClean="0">
                <a:solidFill>
                  <a:schemeClr val="tx1"/>
                </a:solidFill>
              </a:rPr>
              <a:t> propis </a:t>
            </a:r>
            <a:endParaRPr lang="ca-E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91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s-ES" sz="2000" dirty="0"/>
              <a:t>6</a:t>
            </a:r>
            <a:r>
              <a:rPr lang="es-ES" sz="2000" dirty="0" smtClean="0"/>
              <a:t>.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agermanaments</a:t>
            </a:r>
            <a:r>
              <a:rPr lang="es-ES" sz="2000" dirty="0" smtClean="0"/>
              <a:t> </a:t>
            </a:r>
            <a:r>
              <a:rPr lang="es-ES" sz="2000" dirty="0" err="1" smtClean="0"/>
              <a:t>amb</a:t>
            </a:r>
            <a:r>
              <a:rPr lang="es-ES" sz="2000" dirty="0" smtClean="0"/>
              <a:t> les </a:t>
            </a:r>
            <a:r>
              <a:rPr lang="es-ES" sz="2000" dirty="0" err="1" smtClean="0"/>
              <a:t>daires</a:t>
            </a:r>
            <a:r>
              <a:rPr lang="es-ES" sz="2000" dirty="0" smtClean="0"/>
              <a:t> </a:t>
            </a:r>
            <a:r>
              <a:rPr lang="es-ES" sz="2000" dirty="0" err="1" smtClean="0"/>
              <a:t>sahrauís</a:t>
            </a:r>
            <a:r>
              <a:rPr lang="es-ES" sz="2000" dirty="0" smtClean="0"/>
              <a:t> han </a:t>
            </a:r>
            <a:r>
              <a:rPr lang="es-ES" sz="2000" dirty="0" err="1" smtClean="0"/>
              <a:t>estat</a:t>
            </a:r>
            <a:r>
              <a:rPr lang="es-ES" sz="2000" dirty="0" smtClean="0"/>
              <a:t> en </a:t>
            </a:r>
            <a:r>
              <a:rPr lang="es-ES" sz="2000" dirty="0" err="1" smtClean="0"/>
              <a:t>molts</a:t>
            </a:r>
            <a:r>
              <a:rPr lang="es-ES" sz="2000" dirty="0" smtClean="0"/>
              <a:t> casos el </a:t>
            </a:r>
            <a:r>
              <a:rPr lang="es-ES" sz="2000" dirty="0" err="1" smtClean="0"/>
              <a:t>resultat</a:t>
            </a:r>
            <a:r>
              <a:rPr lang="es-ES" sz="2000" dirty="0" smtClean="0"/>
              <a:t> de la </a:t>
            </a:r>
            <a:r>
              <a:rPr lang="es-ES" sz="2000" dirty="0" err="1" smtClean="0"/>
              <a:t>implicació</a:t>
            </a:r>
            <a:r>
              <a:rPr lang="es-ES" sz="2000" dirty="0" smtClean="0"/>
              <a:t> </a:t>
            </a:r>
            <a:r>
              <a:rPr lang="es-ES" sz="2000" dirty="0" err="1" smtClean="0"/>
              <a:t>històrica</a:t>
            </a:r>
            <a:r>
              <a:rPr lang="es-ES" sz="2000" dirty="0" smtClean="0"/>
              <a:t> de la </a:t>
            </a:r>
            <a:r>
              <a:rPr lang="es-ES" sz="2000" dirty="0" err="1" smtClean="0"/>
              <a:t>societat</a:t>
            </a:r>
            <a:r>
              <a:rPr lang="es-ES" sz="2000" dirty="0" smtClean="0"/>
              <a:t> civil que ha </a:t>
            </a:r>
            <a:r>
              <a:rPr lang="es-ES" sz="2000" dirty="0" err="1" smtClean="0"/>
              <a:t>interpel·lat</a:t>
            </a:r>
            <a:r>
              <a:rPr lang="es-ES" sz="2000" dirty="0" smtClean="0"/>
              <a:t> </a:t>
            </a:r>
            <a:r>
              <a:rPr lang="es-ES" sz="2000" dirty="0" err="1" smtClean="0"/>
              <a:t>als</a:t>
            </a:r>
            <a:r>
              <a:rPr lang="es-ES" sz="2000" dirty="0" smtClean="0"/>
              <a:t> </a:t>
            </a:r>
            <a:r>
              <a:rPr lang="es-ES" sz="2000" dirty="0" err="1" smtClean="0"/>
              <a:t>governs</a:t>
            </a:r>
            <a:r>
              <a:rPr lang="es-ES" sz="2000" dirty="0" smtClean="0"/>
              <a:t> a </a:t>
            </a:r>
            <a:r>
              <a:rPr lang="es-ES" sz="2000" dirty="0" err="1" smtClean="0"/>
              <a:t>formalitzar</a:t>
            </a:r>
            <a:r>
              <a:rPr lang="es-ES" sz="2000" dirty="0" smtClean="0"/>
              <a:t> un </a:t>
            </a:r>
            <a:r>
              <a:rPr lang="es-ES" sz="2000" dirty="0" err="1" smtClean="0"/>
              <a:t>compromís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</a:t>
            </a:r>
            <a:r>
              <a:rPr lang="es-ES" sz="2000" dirty="0" err="1" smtClean="0"/>
              <a:t>enllà</a:t>
            </a:r>
            <a:r>
              <a:rPr lang="es-ES" sz="2000" dirty="0" smtClean="0"/>
              <a:t> de les </a:t>
            </a:r>
            <a:r>
              <a:rPr lang="es-ES" sz="2000" dirty="0" err="1" smtClean="0"/>
              <a:t>accions</a:t>
            </a:r>
            <a:r>
              <a:rPr lang="es-ES" sz="2000" dirty="0" smtClean="0"/>
              <a:t> </a:t>
            </a:r>
            <a:r>
              <a:rPr lang="es-ES" sz="2000" dirty="0" err="1" smtClean="0"/>
              <a:t>puntuals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/>
              <a:t>7</a:t>
            </a:r>
            <a:r>
              <a:rPr lang="es-ES" sz="2000" dirty="0" smtClean="0"/>
              <a:t>. </a:t>
            </a:r>
            <a:r>
              <a:rPr lang="es-ES" sz="2000" b="1" dirty="0" smtClean="0"/>
              <a:t>La </a:t>
            </a:r>
            <a:r>
              <a:rPr lang="es-ES" sz="2000" b="1" dirty="0" err="1" smtClean="0"/>
              <a:t>situació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d’estancament</a:t>
            </a:r>
            <a:r>
              <a:rPr lang="es-ES" sz="2000" b="1" dirty="0" smtClean="0"/>
              <a:t> i de </a:t>
            </a:r>
            <a:r>
              <a:rPr lang="es-ES" sz="2000" b="1" dirty="0" err="1" smtClean="0"/>
              <a:t>necessitat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renovació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major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part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agermanaments</a:t>
            </a:r>
            <a:r>
              <a:rPr lang="es-ES" sz="2000" b="1" dirty="0" smtClean="0"/>
              <a:t> </a:t>
            </a:r>
            <a:r>
              <a:rPr lang="es-ES" sz="2000" dirty="0" smtClean="0"/>
              <a:t>porta a </a:t>
            </a:r>
            <a:r>
              <a:rPr lang="es-ES" sz="2000" dirty="0" err="1" smtClean="0"/>
              <a:t>necessàriament</a:t>
            </a:r>
            <a:r>
              <a:rPr lang="es-ES" sz="2000" dirty="0" smtClean="0"/>
              <a:t> a la </a:t>
            </a:r>
            <a:r>
              <a:rPr lang="es-ES" sz="2000" dirty="0" err="1" smtClean="0"/>
              <a:t>necessitat</a:t>
            </a:r>
            <a:r>
              <a:rPr lang="es-ES" sz="2000" dirty="0" smtClean="0"/>
              <a:t> de revisar </a:t>
            </a:r>
            <a:r>
              <a:rPr lang="es-ES" sz="2000" dirty="0" err="1" smtClean="0"/>
              <a:t>tant</a:t>
            </a:r>
            <a:r>
              <a:rPr lang="es-ES" sz="2000" dirty="0" smtClean="0"/>
              <a:t>: i) les </a:t>
            </a:r>
            <a:r>
              <a:rPr lang="es-ES" sz="2000" dirty="0" err="1" smtClean="0"/>
              <a:t>estratègies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</a:t>
            </a:r>
            <a:r>
              <a:rPr lang="es-ES" sz="2000" dirty="0" err="1" smtClean="0"/>
              <a:t>impulsades</a:t>
            </a:r>
            <a:r>
              <a:rPr lang="es-ES" sz="2000" dirty="0" smtClean="0"/>
              <a:t> en el </a:t>
            </a:r>
            <a:r>
              <a:rPr lang="es-ES" sz="2000" dirty="0" err="1" smtClean="0"/>
              <a:t>seu</a:t>
            </a:r>
            <a:r>
              <a:rPr lang="es-ES" sz="2000" dirty="0" smtClean="0"/>
              <a:t> </a:t>
            </a:r>
            <a:r>
              <a:rPr lang="es-ES" sz="2000" dirty="0" err="1" smtClean="0"/>
              <a:t>marc</a:t>
            </a:r>
            <a:r>
              <a:rPr lang="es-ES" sz="2000" dirty="0" smtClean="0"/>
              <a:t> en termes de </a:t>
            </a:r>
            <a:r>
              <a:rPr lang="es-ES" sz="2000" dirty="0" err="1" smtClean="0"/>
              <a:t>modalitats</a:t>
            </a:r>
            <a:r>
              <a:rPr lang="es-ES" sz="2000" dirty="0" smtClean="0"/>
              <a:t> i </a:t>
            </a:r>
            <a:r>
              <a:rPr lang="es-ES" sz="2000" dirty="0" err="1" smtClean="0"/>
              <a:t>instruments</a:t>
            </a:r>
            <a:r>
              <a:rPr lang="es-ES" sz="2000" dirty="0" smtClean="0"/>
              <a:t> de </a:t>
            </a:r>
            <a:r>
              <a:rPr lang="es-ES" sz="2000" dirty="0" err="1" smtClean="0"/>
              <a:t>cooperació</a:t>
            </a:r>
            <a:r>
              <a:rPr lang="es-ES" sz="2000" dirty="0" smtClean="0"/>
              <a:t> </a:t>
            </a:r>
            <a:r>
              <a:rPr lang="es-ES" sz="2000" dirty="0" err="1" smtClean="0"/>
              <a:t>com</a:t>
            </a:r>
            <a:r>
              <a:rPr lang="es-ES" sz="2000" dirty="0" smtClean="0"/>
              <a:t> 2) </a:t>
            </a:r>
            <a:r>
              <a:rPr lang="es-ES" sz="2000" dirty="0" err="1" smtClean="0"/>
              <a:t>l’estratègia</a:t>
            </a:r>
            <a:r>
              <a:rPr lang="es-ES" sz="2000" dirty="0" smtClean="0"/>
              <a:t> </a:t>
            </a:r>
            <a:r>
              <a:rPr lang="es-ES" sz="2000" dirty="0" err="1" smtClean="0"/>
              <a:t>d’acompanyament</a:t>
            </a:r>
            <a:r>
              <a:rPr lang="es-ES" sz="2000" dirty="0" smtClean="0"/>
              <a:t> de la CCASPS </a:t>
            </a:r>
            <a:r>
              <a:rPr lang="es-ES" sz="2000" dirty="0" err="1" smtClean="0"/>
              <a:t>als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que es </a:t>
            </a:r>
            <a:r>
              <a:rPr lang="es-ES" sz="2000" dirty="0" err="1" smtClean="0"/>
              <a:t>troben</a:t>
            </a:r>
            <a:r>
              <a:rPr lang="es-ES" sz="2000" dirty="0" smtClean="0"/>
              <a:t> en </a:t>
            </a:r>
            <a:r>
              <a:rPr lang="es-ES" sz="2000" dirty="0" err="1" smtClean="0"/>
              <a:t>aquesta</a:t>
            </a:r>
            <a:r>
              <a:rPr lang="es-ES" sz="2000" dirty="0" smtClean="0"/>
              <a:t> </a:t>
            </a:r>
            <a:r>
              <a:rPr lang="es-ES" sz="2000" dirty="0" err="1" smtClean="0"/>
              <a:t>situació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5. </a:t>
            </a:r>
            <a:r>
              <a:rPr lang="es-ES" dirty="0" err="1" smtClean="0"/>
              <a:t>Conclusions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58248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8</a:t>
            </a:r>
            <a:r>
              <a:rPr lang="es-ES" dirty="0" smtClean="0"/>
              <a:t>. </a:t>
            </a:r>
            <a:r>
              <a:rPr lang="es-ES" dirty="0"/>
              <a:t>La CCASPS té el potencial </a:t>
            </a:r>
            <a:r>
              <a:rPr lang="es-ES" dirty="0" err="1"/>
              <a:t>d’impulsar</a:t>
            </a:r>
            <a:r>
              <a:rPr lang="es-ES" dirty="0"/>
              <a:t> </a:t>
            </a:r>
            <a:r>
              <a:rPr lang="es-ES" dirty="0" smtClean="0"/>
              <a:t>la </a:t>
            </a:r>
            <a:r>
              <a:rPr lang="es-ES" dirty="0" err="1" smtClean="0"/>
              <a:t>revitalització</a:t>
            </a:r>
            <a:r>
              <a:rPr lang="es-ES" dirty="0" smtClean="0"/>
              <a:t> de les </a:t>
            </a:r>
            <a:r>
              <a:rPr lang="es-ES" dirty="0" err="1" smtClean="0"/>
              <a:t>relacions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municipis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les </a:t>
            </a:r>
            <a:r>
              <a:rPr lang="es-ES" dirty="0" err="1" smtClean="0"/>
              <a:t>daires</a:t>
            </a:r>
            <a:r>
              <a:rPr lang="es-ES" dirty="0" smtClean="0"/>
              <a:t> </a:t>
            </a:r>
            <a:r>
              <a:rPr lang="es-ES" dirty="0" err="1" smtClean="0"/>
              <a:t>sahrauís</a:t>
            </a:r>
            <a:r>
              <a:rPr lang="es-ES" dirty="0" smtClean="0"/>
              <a:t>, </a:t>
            </a:r>
            <a:r>
              <a:rPr lang="es-ES" dirty="0" err="1" smtClean="0"/>
              <a:t>sigui</a:t>
            </a:r>
            <a:r>
              <a:rPr lang="es-ES" dirty="0" smtClean="0"/>
              <a:t> en el </a:t>
            </a:r>
            <a:r>
              <a:rPr lang="es-ES" dirty="0" err="1" smtClean="0"/>
              <a:t>marc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agermanaments</a:t>
            </a:r>
            <a:r>
              <a:rPr lang="es-ES" dirty="0" smtClean="0"/>
              <a:t> </a:t>
            </a:r>
            <a:r>
              <a:rPr lang="es-ES" dirty="0" err="1" smtClean="0"/>
              <a:t>existents</a:t>
            </a:r>
            <a:r>
              <a:rPr lang="es-ES" dirty="0" smtClean="0"/>
              <a:t> o </a:t>
            </a:r>
            <a:r>
              <a:rPr lang="es-ES" dirty="0" err="1" smtClean="0"/>
              <a:t>fora</a:t>
            </a:r>
            <a:r>
              <a:rPr lang="es-ES" dirty="0" smtClean="0"/>
              <a:t> (en el cas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municipis</a:t>
            </a:r>
            <a:r>
              <a:rPr lang="es-ES" dirty="0" smtClean="0"/>
              <a:t> que no en </a:t>
            </a:r>
            <a:r>
              <a:rPr lang="es-ES" dirty="0" err="1" smtClean="0"/>
              <a:t>tenen</a:t>
            </a:r>
            <a:r>
              <a:rPr lang="es-ES" dirty="0" smtClean="0"/>
              <a:t>).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9</a:t>
            </a:r>
            <a:r>
              <a:rPr lang="es-ES" dirty="0" smtClean="0"/>
              <a:t>. </a:t>
            </a:r>
            <a:r>
              <a:rPr lang="es-ES" dirty="0" err="1" smtClean="0"/>
              <a:t>L’estratègia</a:t>
            </a:r>
            <a:r>
              <a:rPr lang="es-ES" dirty="0" smtClean="0"/>
              <a:t> de la CCASPS en la </a:t>
            </a:r>
            <a:r>
              <a:rPr lang="es-ES" dirty="0" err="1" smtClean="0"/>
              <a:t>revitalització</a:t>
            </a:r>
            <a:r>
              <a:rPr lang="es-ES" dirty="0" smtClean="0"/>
              <a:t> </a:t>
            </a:r>
            <a:r>
              <a:rPr lang="es-ES" dirty="0" err="1" smtClean="0"/>
              <a:t>d’aquestes</a:t>
            </a:r>
            <a:r>
              <a:rPr lang="es-ES" dirty="0" smtClean="0"/>
              <a:t> </a:t>
            </a:r>
            <a:r>
              <a:rPr lang="es-ES" dirty="0" err="1" smtClean="0"/>
              <a:t>relacions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només</a:t>
            </a:r>
            <a:r>
              <a:rPr lang="es-ES" dirty="0" smtClean="0"/>
              <a:t> </a:t>
            </a:r>
            <a:r>
              <a:rPr lang="es-ES" dirty="0" err="1" smtClean="0"/>
              <a:t>podrà</a:t>
            </a:r>
            <a:r>
              <a:rPr lang="es-ES" dirty="0" smtClean="0"/>
              <a:t> ser efectiva en el </a:t>
            </a:r>
            <a:r>
              <a:rPr lang="es-ES" dirty="0" err="1" smtClean="0"/>
              <a:t>marc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exercici</a:t>
            </a:r>
            <a:r>
              <a:rPr lang="es-ES" dirty="0" smtClean="0"/>
              <a:t> </a:t>
            </a:r>
            <a:r>
              <a:rPr lang="es-ES" dirty="0" err="1" smtClean="0"/>
              <a:t>d’identificació</a:t>
            </a:r>
            <a:r>
              <a:rPr lang="es-ES" dirty="0" smtClean="0"/>
              <a:t> de </a:t>
            </a:r>
            <a:r>
              <a:rPr lang="es-ES" dirty="0" err="1" smtClean="0"/>
              <a:t>prioritats</a:t>
            </a:r>
            <a:r>
              <a:rPr lang="es-ES" dirty="0" smtClean="0"/>
              <a:t>, de </a:t>
            </a:r>
            <a:r>
              <a:rPr lang="es-ES" dirty="0" err="1" smtClean="0"/>
              <a:t>planificació</a:t>
            </a:r>
            <a:r>
              <a:rPr lang="es-ES" dirty="0" smtClean="0"/>
              <a:t> </a:t>
            </a:r>
            <a:r>
              <a:rPr lang="es-ES" dirty="0" err="1" smtClean="0"/>
              <a:t>estratègica</a:t>
            </a:r>
            <a:r>
              <a:rPr lang="es-ES" dirty="0" smtClean="0"/>
              <a:t> i de </a:t>
            </a:r>
            <a:r>
              <a:rPr lang="es-ES" dirty="0" err="1" smtClean="0"/>
              <a:t>millora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mecanismes</a:t>
            </a:r>
            <a:r>
              <a:rPr lang="es-ES" dirty="0" smtClean="0"/>
              <a:t> de </a:t>
            </a:r>
            <a:r>
              <a:rPr lang="es-ES" dirty="0" err="1" smtClean="0"/>
              <a:t>coordinació</a:t>
            </a:r>
            <a:r>
              <a:rPr lang="es-ES" dirty="0" smtClean="0"/>
              <a:t> i </a:t>
            </a:r>
            <a:r>
              <a:rPr lang="es-ES" dirty="0" err="1" smtClean="0"/>
              <a:t>seguiment</a:t>
            </a:r>
            <a:r>
              <a:rPr lang="es-ES" dirty="0" smtClean="0"/>
              <a:t> de les </a:t>
            </a:r>
            <a:r>
              <a:rPr lang="es-ES" dirty="0" err="1" smtClean="0"/>
              <a:t>accions</a:t>
            </a:r>
            <a:r>
              <a:rPr lang="es-ES" dirty="0" smtClean="0"/>
              <a:t> de </a:t>
            </a:r>
            <a:r>
              <a:rPr lang="es-ES" dirty="0" err="1" smtClean="0"/>
              <a:t>cooperació</a:t>
            </a:r>
            <a:r>
              <a:rPr lang="es-ES" dirty="0" smtClean="0"/>
              <a:t> entre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municipis</a:t>
            </a:r>
            <a:r>
              <a:rPr lang="es-ES" dirty="0" smtClean="0"/>
              <a:t> </a:t>
            </a:r>
            <a:r>
              <a:rPr lang="es-ES" dirty="0" err="1" smtClean="0"/>
              <a:t>socis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10. </a:t>
            </a:r>
            <a:r>
              <a:rPr lang="es-ES" dirty="0" err="1" smtClean="0"/>
              <a:t>L’actual</a:t>
            </a:r>
            <a:r>
              <a:rPr lang="es-ES" dirty="0" smtClean="0"/>
              <a:t> </a:t>
            </a:r>
            <a:r>
              <a:rPr lang="es-ES" dirty="0" err="1" smtClean="0"/>
              <a:t>dotació</a:t>
            </a:r>
            <a:r>
              <a:rPr lang="es-ES" dirty="0" smtClean="0"/>
              <a:t> de recursos de la secretaria </a:t>
            </a:r>
            <a:r>
              <a:rPr lang="es-ES" dirty="0" err="1" smtClean="0"/>
              <a:t>tècnica</a:t>
            </a:r>
            <a:r>
              <a:rPr lang="es-ES" dirty="0" smtClean="0"/>
              <a:t> de la CCASPS </a:t>
            </a:r>
            <a:r>
              <a:rPr lang="es-ES" dirty="0" err="1" smtClean="0"/>
              <a:t>sembla</a:t>
            </a:r>
            <a:r>
              <a:rPr lang="es-ES" dirty="0" smtClean="0"/>
              <a:t> </a:t>
            </a:r>
            <a:r>
              <a:rPr lang="es-ES" dirty="0" err="1" smtClean="0"/>
              <a:t>insuficient</a:t>
            </a:r>
            <a:r>
              <a:rPr lang="es-ES" dirty="0" smtClean="0"/>
              <a:t> per abordar </a:t>
            </a:r>
            <a:r>
              <a:rPr lang="es-ES" dirty="0" err="1" smtClean="0"/>
              <a:t>aquestes</a:t>
            </a:r>
            <a:r>
              <a:rPr lang="es-ES" dirty="0" smtClean="0"/>
              <a:t> </a:t>
            </a:r>
            <a:r>
              <a:rPr lang="es-ES" dirty="0" err="1" smtClean="0"/>
              <a:t>prioritats</a:t>
            </a:r>
            <a:r>
              <a:rPr lang="es-ES" dirty="0"/>
              <a:t>.</a:t>
            </a:r>
            <a:r>
              <a:rPr lang="es-ES" dirty="0" smtClean="0"/>
              <a:t>       </a:t>
            </a:r>
            <a:endParaRPr lang="ca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</a:t>
            </a:r>
            <a:endParaRPr lang="ca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5. Conclusions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54449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6. </a:t>
            </a:r>
            <a:r>
              <a:rPr lang="es-ES" dirty="0" err="1" smtClean="0"/>
              <a:t>Recomanacions</a:t>
            </a:r>
            <a:r>
              <a:rPr lang="es-ES" dirty="0" smtClean="0"/>
              <a:t> a la CCASPS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s-ES" sz="2000" dirty="0" smtClean="0"/>
              <a:t>Definir quina </a:t>
            </a:r>
            <a:r>
              <a:rPr lang="es-ES" sz="2000" dirty="0" err="1" smtClean="0"/>
              <a:t>és</a:t>
            </a:r>
            <a:r>
              <a:rPr lang="es-ES" sz="2000" dirty="0" smtClean="0"/>
              <a:t> la </a:t>
            </a:r>
            <a:r>
              <a:rPr lang="es-ES" sz="2000" dirty="0" err="1" smtClean="0"/>
              <a:t>visió</a:t>
            </a:r>
            <a:r>
              <a:rPr lang="es-ES" sz="2000" dirty="0" smtClean="0"/>
              <a:t> i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objectius</a:t>
            </a:r>
            <a:r>
              <a:rPr lang="es-ES" sz="2000" dirty="0" smtClean="0"/>
              <a:t> de les </a:t>
            </a:r>
            <a:r>
              <a:rPr lang="es-ES" sz="2000" dirty="0" err="1" smtClean="0"/>
              <a:t>relacions</a:t>
            </a:r>
            <a:r>
              <a:rPr lang="es-ES" sz="2000" dirty="0" smtClean="0"/>
              <a:t> de </a:t>
            </a:r>
            <a:r>
              <a:rPr lang="es-ES" sz="2000" dirty="0" err="1" smtClean="0"/>
              <a:t>treball</a:t>
            </a:r>
            <a:r>
              <a:rPr lang="es-ES" sz="2000" dirty="0" smtClean="0"/>
              <a:t> de la CCASPS </a:t>
            </a:r>
            <a:r>
              <a:rPr lang="es-ES" sz="2000" dirty="0" err="1" smtClean="0"/>
              <a:t>amb</a:t>
            </a:r>
            <a:r>
              <a:rPr lang="es-ES" sz="2000" dirty="0" smtClean="0"/>
              <a:t> el </a:t>
            </a:r>
            <a:r>
              <a:rPr lang="es-ES" sz="2000" dirty="0" err="1" smtClean="0"/>
              <a:t>Sàhara</a:t>
            </a:r>
            <a:r>
              <a:rPr lang="es-ES" sz="2000" dirty="0"/>
              <a:t>:</a:t>
            </a:r>
            <a:r>
              <a:rPr lang="es-ES" sz="2000" dirty="0" smtClean="0"/>
              <a:t>  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591037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De la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cooperació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en etapa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d’emergència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(AH i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sensibilització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) a la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coordinació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interinstitucional per al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suport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a programes de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desenvolupament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i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millora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de les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condicions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de vida en el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marc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 del </a:t>
            </a:r>
            <a:r>
              <a:rPr lang="es-ES" sz="1600" dirty="0" err="1" smtClean="0">
                <a:solidFill>
                  <a:schemeClr val="accent6">
                    <a:lumMod val="75000"/>
                  </a:schemeClr>
                </a:solidFill>
              </a:rPr>
              <a:t>conflicte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ca-E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3"/>
            <a:ext cx="4104456" cy="266429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http://sites.tufts.edu/jha/files/2013/03/Figure-3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1"/>
          <a:stretch/>
        </p:blipFill>
        <p:spPr bwMode="auto">
          <a:xfrm>
            <a:off x="4649489" y="2564904"/>
            <a:ext cx="4201860" cy="26642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649489" y="5245592"/>
            <a:ext cx="21403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800" i="1" dirty="0" smtClean="0">
                <a:solidFill>
                  <a:schemeClr val="bg1">
                    <a:lumMod val="50000"/>
                  </a:schemeClr>
                </a:solidFill>
              </a:rPr>
              <a:t>Font: https</a:t>
            </a:r>
            <a:r>
              <a:rPr lang="ca-ES" sz="800" i="1" dirty="0">
                <a:solidFill>
                  <a:schemeClr val="bg1">
                    <a:lumMod val="50000"/>
                  </a:schemeClr>
                </a:solidFill>
              </a:rPr>
              <a:t>://sites.tufts.edu/jha/archives/1935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5536" y="5291759"/>
            <a:ext cx="4104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i="1" dirty="0" smtClean="0">
                <a:solidFill>
                  <a:schemeClr val="bg1">
                    <a:lumMod val="50000"/>
                  </a:schemeClr>
                </a:solidFill>
              </a:rPr>
              <a:t>Font: https</a:t>
            </a:r>
            <a:r>
              <a:rPr lang="ca-ES" sz="800" i="1" dirty="0">
                <a:solidFill>
                  <a:schemeClr val="bg1">
                    <a:lumMod val="50000"/>
                  </a:schemeClr>
                </a:solidFill>
              </a:rPr>
              <a:t>://www.weforum.org/agenda/2016/05/in-disasters-and-emergencies-we-must-help-people-help-themselves/</a:t>
            </a:r>
          </a:p>
        </p:txBody>
      </p:sp>
    </p:spTree>
    <p:extLst>
      <p:ext uri="{BB962C8B-B14F-4D97-AF65-F5344CB8AC3E}">
        <p14:creationId xmlns:p14="http://schemas.microsoft.com/office/powerpoint/2010/main" val="3390748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620688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Dotar-se </a:t>
            </a:r>
            <a:r>
              <a:rPr lang="es-ES" sz="1600" dirty="0" err="1"/>
              <a:t>d’un</a:t>
            </a:r>
            <a:r>
              <a:rPr lang="es-ES" sz="1600" dirty="0"/>
              <a:t> </a:t>
            </a:r>
            <a:r>
              <a:rPr lang="es-ES" sz="1600" dirty="0" err="1"/>
              <a:t>pla</a:t>
            </a:r>
            <a:r>
              <a:rPr lang="es-ES" sz="1600" dirty="0"/>
              <a:t> </a:t>
            </a:r>
            <a:r>
              <a:rPr lang="es-ES" sz="1600" dirty="0" err="1"/>
              <a:t>estratègic</a:t>
            </a:r>
            <a:r>
              <a:rPr lang="es-ES" sz="1600" dirty="0"/>
              <a:t> que </a:t>
            </a:r>
            <a:r>
              <a:rPr lang="es-ES" sz="1600" dirty="0" err="1"/>
              <a:t>estableixi</a:t>
            </a:r>
            <a:r>
              <a:rPr lang="es-ES" sz="1600" dirty="0"/>
              <a:t> les </a:t>
            </a:r>
            <a:r>
              <a:rPr lang="es-ES" sz="1600" dirty="0" err="1"/>
              <a:t>prioritats</a:t>
            </a:r>
            <a:r>
              <a:rPr lang="es-ES" sz="1600" dirty="0"/>
              <a:t> i </a:t>
            </a:r>
            <a:r>
              <a:rPr lang="es-ES" sz="1600" dirty="0" err="1"/>
              <a:t>mecanismes</a:t>
            </a:r>
            <a:r>
              <a:rPr lang="es-ES" sz="1600" dirty="0"/>
              <a:t> de </a:t>
            </a:r>
            <a:r>
              <a:rPr lang="es-ES" sz="1600" dirty="0" err="1"/>
              <a:t>desplegament</a:t>
            </a:r>
            <a:r>
              <a:rPr lang="es-ES" sz="1600" dirty="0"/>
              <a:t> a </a:t>
            </a:r>
            <a:r>
              <a:rPr lang="es-ES" sz="1600" dirty="0" err="1"/>
              <a:t>mig</a:t>
            </a:r>
            <a:r>
              <a:rPr lang="es-ES" sz="1600" dirty="0"/>
              <a:t> </a:t>
            </a:r>
            <a:r>
              <a:rPr lang="es-ES" sz="1600" dirty="0" err="1"/>
              <a:t>termini</a:t>
            </a:r>
            <a:r>
              <a:rPr lang="es-ES" sz="1600" dirty="0"/>
              <a:t> per tal de </a:t>
            </a:r>
            <a:r>
              <a:rPr lang="es-ES" sz="1600" dirty="0" err="1"/>
              <a:t>guanyar</a:t>
            </a:r>
            <a:r>
              <a:rPr lang="es-ES" sz="1600" dirty="0"/>
              <a:t> </a:t>
            </a:r>
            <a:r>
              <a:rPr lang="es-ES" sz="1600" dirty="0" err="1"/>
              <a:t>eficàcia</a:t>
            </a:r>
            <a:r>
              <a:rPr lang="es-ES" sz="1600" dirty="0"/>
              <a:t> en el </a:t>
            </a:r>
            <a:r>
              <a:rPr lang="es-ES" sz="1600" dirty="0" err="1"/>
              <a:t>marc</a:t>
            </a:r>
            <a:r>
              <a:rPr lang="es-ES" sz="1600" dirty="0"/>
              <a:t> </a:t>
            </a:r>
            <a:r>
              <a:rPr lang="es-ES" sz="1600" dirty="0" err="1"/>
              <a:t>d’aquests</a:t>
            </a:r>
            <a:r>
              <a:rPr lang="es-ES" sz="1600" dirty="0"/>
              <a:t> </a:t>
            </a:r>
            <a:r>
              <a:rPr lang="es-ES" sz="1600" dirty="0" err="1"/>
              <a:t>objectius</a:t>
            </a:r>
            <a:r>
              <a:rPr lang="es-ES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Identificar en el </a:t>
            </a:r>
            <a:r>
              <a:rPr lang="es-ES" sz="1600" dirty="0" err="1"/>
              <a:t>marc</a:t>
            </a:r>
            <a:r>
              <a:rPr lang="es-ES" sz="1600" dirty="0"/>
              <a:t> </a:t>
            </a:r>
            <a:r>
              <a:rPr lang="es-ES" sz="1600" dirty="0" err="1"/>
              <a:t>d’aquest</a:t>
            </a:r>
            <a:r>
              <a:rPr lang="es-ES" sz="1600" dirty="0"/>
              <a:t> </a:t>
            </a:r>
            <a:r>
              <a:rPr lang="es-ES" sz="1600" dirty="0" err="1"/>
              <a:t>pla</a:t>
            </a:r>
            <a:r>
              <a:rPr lang="es-ES" sz="1600" dirty="0"/>
              <a:t>/ </a:t>
            </a:r>
            <a:r>
              <a:rPr lang="es-ES" sz="1600" dirty="0" err="1"/>
              <a:t>estratègia</a:t>
            </a:r>
            <a:r>
              <a:rPr lang="es-ES" sz="1600" dirty="0"/>
              <a:t>, </a:t>
            </a:r>
            <a:r>
              <a:rPr lang="es-ES" sz="1600" dirty="0" err="1"/>
              <a:t>exemples</a:t>
            </a:r>
            <a:r>
              <a:rPr lang="es-ES" sz="1600" dirty="0"/>
              <a:t> de </a:t>
            </a:r>
            <a:r>
              <a:rPr lang="es-ES" sz="1600" dirty="0" err="1"/>
              <a:t>municipis</a:t>
            </a:r>
            <a:r>
              <a:rPr lang="es-ES" sz="1600" dirty="0"/>
              <a:t> que </a:t>
            </a:r>
            <a:r>
              <a:rPr lang="es-ES" sz="1600" dirty="0" err="1"/>
              <a:t>hagin</a:t>
            </a:r>
            <a:r>
              <a:rPr lang="es-ES" sz="1600" dirty="0"/>
              <a:t> </a:t>
            </a:r>
            <a:r>
              <a:rPr lang="es-ES" sz="1600" dirty="0" err="1"/>
              <a:t>reorientat</a:t>
            </a:r>
            <a:r>
              <a:rPr lang="es-ES" sz="1600" dirty="0"/>
              <a:t> les </a:t>
            </a:r>
            <a:r>
              <a:rPr lang="es-ES" sz="1600" dirty="0" err="1"/>
              <a:t>seves</a:t>
            </a:r>
            <a:r>
              <a:rPr lang="es-ES" sz="1600" dirty="0"/>
              <a:t> </a:t>
            </a:r>
            <a:r>
              <a:rPr lang="es-ES" sz="1600" dirty="0" err="1"/>
              <a:t>relacions</a:t>
            </a:r>
            <a:r>
              <a:rPr lang="es-ES" sz="1600" dirty="0"/>
              <a:t> </a:t>
            </a:r>
            <a:r>
              <a:rPr lang="es-ES" sz="1600" dirty="0" err="1"/>
              <a:t>amb</a:t>
            </a:r>
            <a:r>
              <a:rPr lang="es-ES" sz="1600" dirty="0"/>
              <a:t> les </a:t>
            </a:r>
            <a:r>
              <a:rPr lang="es-ES" sz="1600" dirty="0" err="1"/>
              <a:t>daires</a:t>
            </a:r>
            <a:r>
              <a:rPr lang="es-ES" sz="1600" dirty="0"/>
              <a:t> a partir de la </a:t>
            </a:r>
            <a:r>
              <a:rPr lang="es-ES" sz="1600" dirty="0" err="1"/>
              <a:t>redefinició</a:t>
            </a:r>
            <a:r>
              <a:rPr lang="es-ES" sz="1600" dirty="0"/>
              <a:t> </a:t>
            </a:r>
            <a:r>
              <a:rPr lang="es-ES" sz="1600" dirty="0" err="1"/>
              <a:t>d’una</a:t>
            </a:r>
            <a:r>
              <a:rPr lang="es-ES" sz="1600" dirty="0"/>
              <a:t> </a:t>
            </a:r>
            <a:r>
              <a:rPr lang="es-ES" sz="1600" dirty="0" err="1"/>
              <a:t>estratègia</a:t>
            </a:r>
            <a:r>
              <a:rPr lang="es-ES" sz="1600" dirty="0"/>
              <a:t> a </a:t>
            </a:r>
            <a:r>
              <a:rPr lang="es-ES" sz="1600" dirty="0" err="1"/>
              <a:t>mig</a:t>
            </a:r>
            <a:r>
              <a:rPr lang="es-ES" sz="1600" dirty="0"/>
              <a:t> </a:t>
            </a:r>
            <a:r>
              <a:rPr lang="es-ES" sz="1600" dirty="0" err="1"/>
              <a:t>termini</a:t>
            </a:r>
            <a:r>
              <a:rPr lang="es-ES" sz="1600" dirty="0"/>
              <a:t> que </a:t>
            </a:r>
            <a:r>
              <a:rPr lang="es-ES" sz="1600" dirty="0" err="1"/>
              <a:t>englobi</a:t>
            </a:r>
            <a:r>
              <a:rPr lang="es-ES" sz="1600" dirty="0"/>
              <a:t> el </a:t>
            </a:r>
            <a:r>
              <a:rPr lang="es-ES" sz="1600" dirty="0" err="1"/>
              <a:t>conjunt</a:t>
            </a:r>
            <a:r>
              <a:rPr lang="es-ES" sz="1600" dirty="0"/>
              <a:t> </a:t>
            </a:r>
            <a:r>
              <a:rPr lang="es-ES" sz="1600" dirty="0" err="1"/>
              <a:t>dels</a:t>
            </a:r>
            <a:r>
              <a:rPr lang="es-ES" sz="1600" dirty="0"/>
              <a:t> </a:t>
            </a:r>
            <a:r>
              <a:rPr lang="es-ES" sz="1600" dirty="0" err="1"/>
              <a:t>agents</a:t>
            </a:r>
            <a:r>
              <a:rPr lang="es-ES" sz="1600" dirty="0"/>
              <a:t> i </a:t>
            </a:r>
            <a:r>
              <a:rPr lang="es-ES" sz="1600" dirty="0" err="1"/>
              <a:t>estableixi</a:t>
            </a:r>
            <a:r>
              <a:rPr lang="es-ES" sz="1600" dirty="0"/>
              <a:t> les </a:t>
            </a:r>
            <a:r>
              <a:rPr lang="es-ES" sz="1600" dirty="0" err="1"/>
              <a:t>modalitats</a:t>
            </a:r>
            <a:r>
              <a:rPr lang="es-ES" sz="1600" dirty="0"/>
              <a:t> i </a:t>
            </a:r>
            <a:r>
              <a:rPr lang="es-ES" sz="1600" dirty="0" err="1"/>
              <a:t>instruments</a:t>
            </a:r>
            <a:r>
              <a:rPr lang="es-ES" sz="1600" dirty="0"/>
              <a:t> de </a:t>
            </a:r>
            <a:r>
              <a:rPr lang="es-ES" sz="1600" dirty="0" err="1"/>
              <a:t>cooperació</a:t>
            </a:r>
            <a:r>
              <a:rPr lang="es-ES" sz="1600" dirty="0"/>
              <a:t> en el </a:t>
            </a:r>
            <a:r>
              <a:rPr lang="es-ES" sz="1600" dirty="0" err="1"/>
              <a:t>marc</a:t>
            </a:r>
            <a:r>
              <a:rPr lang="es-ES" sz="1600" dirty="0"/>
              <a:t> de la </a:t>
            </a:r>
            <a:r>
              <a:rPr lang="es-ES" sz="1600" dirty="0" err="1"/>
              <a:t>visió</a:t>
            </a:r>
            <a:r>
              <a:rPr lang="es-ES" sz="1600" dirty="0"/>
              <a:t> </a:t>
            </a:r>
            <a:r>
              <a:rPr lang="es-ES" sz="1600" dirty="0" err="1"/>
              <a:t>establerta</a:t>
            </a:r>
            <a:r>
              <a:rPr lang="es-E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Incloure</a:t>
            </a:r>
            <a:r>
              <a:rPr lang="es-ES" sz="1600" dirty="0"/>
              <a:t>, en </a:t>
            </a:r>
            <a:r>
              <a:rPr lang="es-ES" sz="1600" dirty="0" err="1"/>
              <a:t>aquest</a:t>
            </a:r>
            <a:r>
              <a:rPr lang="es-ES" sz="1600" dirty="0"/>
              <a:t> </a:t>
            </a:r>
            <a:r>
              <a:rPr lang="es-ES" sz="1600" dirty="0" err="1"/>
              <a:t>pla</a:t>
            </a:r>
            <a:r>
              <a:rPr lang="es-ES" sz="1600" dirty="0"/>
              <a:t> </a:t>
            </a:r>
            <a:r>
              <a:rPr lang="es-ES" sz="1600" dirty="0" err="1"/>
              <a:t>estratègic</a:t>
            </a:r>
            <a:r>
              <a:rPr lang="es-ES" sz="1600" dirty="0"/>
              <a:t>, i a la </a:t>
            </a:r>
            <a:r>
              <a:rPr lang="es-ES" sz="1600" dirty="0" err="1"/>
              <a:t>llum</a:t>
            </a:r>
            <a:r>
              <a:rPr lang="es-ES" sz="1600" dirty="0"/>
              <a:t> de les </a:t>
            </a:r>
            <a:r>
              <a:rPr lang="es-ES" sz="1600" dirty="0" err="1"/>
              <a:t>experiències</a:t>
            </a:r>
            <a:r>
              <a:rPr lang="es-ES" sz="1600" dirty="0"/>
              <a:t> </a:t>
            </a:r>
            <a:r>
              <a:rPr lang="es-ES" sz="1600" dirty="0" err="1"/>
              <a:t>identificades</a:t>
            </a:r>
            <a:r>
              <a:rPr lang="es-ES" sz="1600" dirty="0"/>
              <a:t>, </a:t>
            </a:r>
            <a:r>
              <a:rPr lang="es-ES" sz="1600" dirty="0" err="1"/>
              <a:t>accions</a:t>
            </a:r>
            <a:r>
              <a:rPr lang="es-ES" sz="1600" dirty="0"/>
              <a:t> per impulsar </a:t>
            </a:r>
            <a:r>
              <a:rPr lang="es-ES" sz="1600" dirty="0" err="1"/>
              <a:t>estratègies</a:t>
            </a:r>
            <a:r>
              <a:rPr lang="es-ES" sz="1600" dirty="0"/>
              <a:t> </a:t>
            </a:r>
            <a:r>
              <a:rPr lang="es-ES" sz="1600" dirty="0" err="1"/>
              <a:t>municipals</a:t>
            </a:r>
            <a:r>
              <a:rPr lang="es-ES" sz="1600" dirty="0"/>
              <a:t> </a:t>
            </a:r>
            <a:r>
              <a:rPr lang="es-ES" sz="1600" dirty="0" err="1"/>
              <a:t>amb</a:t>
            </a:r>
            <a:r>
              <a:rPr lang="es-ES" sz="1600" dirty="0"/>
              <a:t> les </a:t>
            </a:r>
            <a:r>
              <a:rPr lang="es-ES" sz="1600" dirty="0" err="1"/>
              <a:t>daires</a:t>
            </a:r>
            <a:r>
              <a:rPr lang="es-ES" sz="1600" dirty="0"/>
              <a:t> (</a:t>
            </a:r>
            <a:r>
              <a:rPr lang="es-ES" sz="1600" dirty="0" err="1"/>
              <a:t>dins</a:t>
            </a:r>
            <a:r>
              <a:rPr lang="es-ES" sz="1600" dirty="0"/>
              <a:t> o </a:t>
            </a:r>
            <a:r>
              <a:rPr lang="es-ES" sz="1600" dirty="0" err="1"/>
              <a:t>fora</a:t>
            </a:r>
            <a:r>
              <a:rPr lang="es-ES" sz="1600" dirty="0"/>
              <a:t> </a:t>
            </a:r>
            <a:r>
              <a:rPr lang="es-ES" sz="1600" dirty="0" err="1"/>
              <a:t>dels</a:t>
            </a:r>
            <a:r>
              <a:rPr lang="es-ES" sz="1600" dirty="0"/>
              <a:t> </a:t>
            </a:r>
            <a:r>
              <a:rPr lang="es-ES" sz="1600" dirty="0" err="1"/>
              <a:t>agermanaments</a:t>
            </a:r>
            <a:r>
              <a:rPr lang="es-ES" sz="1600" dirty="0"/>
              <a:t>) que </a:t>
            </a:r>
            <a:r>
              <a:rPr lang="es-ES" sz="1600" dirty="0" err="1"/>
              <a:t>ordenin</a:t>
            </a:r>
            <a:r>
              <a:rPr lang="es-ES" sz="1600" dirty="0"/>
              <a:t> </a:t>
            </a:r>
            <a:r>
              <a:rPr lang="es-ES" sz="1600" dirty="0" err="1"/>
              <a:t>els</a:t>
            </a:r>
            <a:r>
              <a:rPr lang="es-ES" sz="1600" dirty="0"/>
              <a:t> </a:t>
            </a:r>
            <a:r>
              <a:rPr lang="es-ES" sz="1600" dirty="0" err="1"/>
              <a:t>rols</a:t>
            </a:r>
            <a:r>
              <a:rPr lang="es-ES" sz="1600" dirty="0"/>
              <a:t> </a:t>
            </a:r>
            <a:r>
              <a:rPr lang="es-ES" sz="1600" dirty="0" err="1"/>
              <a:t>dels</a:t>
            </a:r>
            <a:r>
              <a:rPr lang="es-ES" sz="1600" dirty="0"/>
              <a:t> </a:t>
            </a:r>
            <a:r>
              <a:rPr lang="es-ES" sz="1600" dirty="0" err="1"/>
              <a:t>agents</a:t>
            </a:r>
            <a:r>
              <a:rPr lang="es-ES" sz="1600" dirty="0"/>
              <a:t> (</a:t>
            </a:r>
            <a:r>
              <a:rPr lang="es-ES" sz="1600" dirty="0" err="1"/>
              <a:t>ajuntament</a:t>
            </a:r>
            <a:r>
              <a:rPr lang="es-ES" sz="1600" dirty="0"/>
              <a:t>, </a:t>
            </a:r>
            <a:r>
              <a:rPr lang="es-ES" sz="1600" dirty="0" err="1"/>
              <a:t>entitats</a:t>
            </a:r>
            <a:r>
              <a:rPr lang="es-ES" sz="1600" dirty="0"/>
              <a:t> pro-</a:t>
            </a:r>
            <a:r>
              <a:rPr lang="es-ES" sz="1600" dirty="0" err="1"/>
              <a:t>sàhara</a:t>
            </a:r>
            <a:r>
              <a:rPr lang="es-ES" sz="1600" dirty="0"/>
              <a:t>, </a:t>
            </a:r>
            <a:r>
              <a:rPr lang="es-ES" sz="1600" dirty="0" err="1"/>
              <a:t>altres</a:t>
            </a:r>
            <a:r>
              <a:rPr lang="es-ES" sz="1600" dirty="0"/>
              <a:t> </a:t>
            </a:r>
            <a:r>
              <a:rPr lang="es-ES" sz="1600" dirty="0" err="1"/>
              <a:t>organismes</a:t>
            </a:r>
            <a:r>
              <a:rPr lang="es-ES" sz="1600" dirty="0"/>
              <a:t> i </a:t>
            </a:r>
            <a:r>
              <a:rPr lang="es-ES" sz="1600" dirty="0" err="1"/>
              <a:t>agents</a:t>
            </a:r>
            <a:r>
              <a:rPr lang="es-ES" sz="1600" dirty="0"/>
              <a:t> de </a:t>
            </a:r>
            <a:r>
              <a:rPr lang="es-ES" sz="1600" dirty="0" err="1"/>
              <a:t>cooperació</a:t>
            </a:r>
            <a:r>
              <a:rPr lang="es-ES" sz="1600" dirty="0"/>
              <a:t>) i les </a:t>
            </a:r>
            <a:r>
              <a:rPr lang="es-ES" sz="1600" dirty="0" err="1"/>
              <a:t>modalitats</a:t>
            </a:r>
            <a:r>
              <a:rPr lang="es-ES" sz="1600" dirty="0"/>
              <a:t> i </a:t>
            </a:r>
            <a:r>
              <a:rPr lang="es-ES" sz="1600" dirty="0" err="1"/>
              <a:t>instruments</a:t>
            </a:r>
            <a:r>
              <a:rPr lang="es-ES" sz="1600" dirty="0"/>
              <a:t> de </a:t>
            </a:r>
            <a:r>
              <a:rPr lang="es-ES" sz="1600" dirty="0" err="1"/>
              <a:t>cooperació</a:t>
            </a:r>
            <a:r>
              <a:rPr lang="es-ES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Incloure</a:t>
            </a:r>
            <a:r>
              <a:rPr lang="es-ES" sz="1600" dirty="0"/>
              <a:t>, en </a:t>
            </a:r>
            <a:r>
              <a:rPr lang="es-ES" sz="1600" dirty="0" err="1"/>
              <a:t>aquest</a:t>
            </a:r>
            <a:r>
              <a:rPr lang="es-ES" sz="1600" dirty="0"/>
              <a:t> </a:t>
            </a:r>
            <a:r>
              <a:rPr lang="es-ES" sz="1600" dirty="0" err="1"/>
              <a:t>pla</a:t>
            </a:r>
            <a:r>
              <a:rPr lang="es-ES" sz="1600" dirty="0"/>
              <a:t> </a:t>
            </a:r>
            <a:r>
              <a:rPr lang="es-ES" sz="1600" dirty="0" err="1"/>
              <a:t>estratègic</a:t>
            </a:r>
            <a:r>
              <a:rPr lang="es-ES" sz="1600" dirty="0"/>
              <a:t>, </a:t>
            </a:r>
            <a:r>
              <a:rPr lang="es-ES" sz="1600" dirty="0" err="1"/>
              <a:t>accions</a:t>
            </a:r>
            <a:r>
              <a:rPr lang="es-ES" sz="1600" dirty="0"/>
              <a:t> per </a:t>
            </a:r>
            <a:r>
              <a:rPr lang="es-ES" sz="1600" dirty="0" err="1"/>
              <a:t>conèixer</a:t>
            </a:r>
            <a:r>
              <a:rPr lang="es-ES" sz="1600" dirty="0"/>
              <a:t> la cobertura </a:t>
            </a:r>
            <a:r>
              <a:rPr lang="es-ES" sz="1600" dirty="0" smtClean="0"/>
              <a:t>de </a:t>
            </a:r>
            <a:r>
              <a:rPr lang="es-ES" sz="1600" dirty="0"/>
              <a:t>les </a:t>
            </a:r>
            <a:r>
              <a:rPr lang="es-ES" sz="1600" dirty="0" err="1"/>
              <a:t>entitats</a:t>
            </a:r>
            <a:r>
              <a:rPr lang="es-ES" sz="1600" dirty="0"/>
              <a:t> pro-</a:t>
            </a:r>
            <a:r>
              <a:rPr lang="es-ES" sz="1600" dirty="0" err="1"/>
              <a:t>sàhara</a:t>
            </a:r>
            <a:r>
              <a:rPr lang="es-ES" sz="1600" dirty="0"/>
              <a:t> i </a:t>
            </a:r>
            <a:r>
              <a:rPr lang="es-ES" sz="1600" dirty="0" err="1"/>
              <a:t>millorar</a:t>
            </a:r>
            <a:r>
              <a:rPr lang="es-ES" sz="1600" dirty="0"/>
              <a:t> la </a:t>
            </a:r>
            <a:r>
              <a:rPr lang="es-ES" sz="1600" dirty="0" err="1"/>
              <a:t>seva</a:t>
            </a:r>
            <a:r>
              <a:rPr lang="es-ES" sz="1600" dirty="0"/>
              <a:t> </a:t>
            </a:r>
            <a:r>
              <a:rPr lang="es-ES" sz="1600" dirty="0" err="1"/>
              <a:t>coordinació</a:t>
            </a:r>
            <a:r>
              <a:rPr lang="es-ES" sz="1600" dirty="0"/>
              <a:t> en programes i </a:t>
            </a:r>
            <a:r>
              <a:rPr lang="es-ES" sz="1600" dirty="0" err="1"/>
              <a:t>accions</a:t>
            </a:r>
            <a:r>
              <a:rPr lang="es-ES" sz="1600" dirty="0"/>
              <a:t> </a:t>
            </a:r>
            <a:r>
              <a:rPr lang="es-ES" sz="1600" dirty="0" err="1"/>
              <a:t>compartits</a:t>
            </a:r>
            <a:r>
              <a:rPr lang="es-ES" sz="1600" dirty="0"/>
              <a:t>. </a:t>
            </a:r>
            <a:endParaRPr lang="es-E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 err="1" smtClean="0"/>
              <a:t>Incloure</a:t>
            </a:r>
            <a:r>
              <a:rPr lang="es-ES" sz="1600" dirty="0" smtClean="0"/>
              <a:t>, en </a:t>
            </a:r>
            <a:r>
              <a:rPr lang="es-ES" sz="1600" dirty="0" err="1" smtClean="0"/>
              <a:t>aquest</a:t>
            </a:r>
            <a:r>
              <a:rPr lang="es-ES" sz="1600" dirty="0" smtClean="0"/>
              <a:t> </a:t>
            </a:r>
            <a:r>
              <a:rPr lang="es-ES" sz="1600" dirty="0" err="1" smtClean="0"/>
              <a:t>pla</a:t>
            </a:r>
            <a:r>
              <a:rPr lang="es-ES" sz="1600" dirty="0" smtClean="0"/>
              <a:t> </a:t>
            </a:r>
            <a:r>
              <a:rPr lang="es-ES" sz="1600" dirty="0" err="1" smtClean="0"/>
              <a:t>estratègic</a:t>
            </a:r>
            <a:r>
              <a:rPr lang="es-ES" sz="1600" dirty="0" smtClean="0"/>
              <a:t>, </a:t>
            </a:r>
            <a:r>
              <a:rPr lang="es-ES" sz="1600" dirty="0" err="1" smtClean="0"/>
              <a:t>accions</a:t>
            </a:r>
            <a:r>
              <a:rPr lang="es-ES" sz="1600" dirty="0" smtClean="0"/>
              <a:t> per a la </a:t>
            </a:r>
            <a:r>
              <a:rPr lang="es-ES" sz="1600" dirty="0" err="1" smtClean="0"/>
              <a:t>millora</a:t>
            </a:r>
            <a:r>
              <a:rPr lang="es-ES" sz="1600" dirty="0" smtClean="0"/>
              <a:t> de la </a:t>
            </a:r>
            <a:r>
              <a:rPr lang="ca-ES" sz="1600" dirty="0" smtClean="0"/>
              <a:t>coordinació entre </a:t>
            </a:r>
            <a:r>
              <a:rPr lang="ca-ES" sz="1600" dirty="0"/>
              <a:t>campaments, delegacions a </a:t>
            </a:r>
            <a:r>
              <a:rPr lang="ca-ES" sz="1600" dirty="0" smtClean="0"/>
              <a:t>l’estranger, etc.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Incloure</a:t>
            </a:r>
            <a:r>
              <a:rPr lang="es-ES" sz="1600" dirty="0"/>
              <a:t>, en </a:t>
            </a:r>
            <a:r>
              <a:rPr lang="es-ES" sz="1600" dirty="0" err="1"/>
              <a:t>aquest</a:t>
            </a:r>
            <a:r>
              <a:rPr lang="es-ES" sz="1600" dirty="0"/>
              <a:t> </a:t>
            </a:r>
            <a:r>
              <a:rPr lang="es-ES" sz="1600" dirty="0" err="1"/>
              <a:t>pla</a:t>
            </a:r>
            <a:r>
              <a:rPr lang="es-ES" sz="1600" dirty="0"/>
              <a:t> </a:t>
            </a:r>
            <a:r>
              <a:rPr lang="es-ES" sz="1600" dirty="0" err="1"/>
              <a:t>estratègic</a:t>
            </a:r>
            <a:r>
              <a:rPr lang="es-ES" sz="1600" dirty="0"/>
              <a:t>, </a:t>
            </a:r>
            <a:r>
              <a:rPr lang="es-ES" sz="1600" dirty="0" err="1"/>
              <a:t>accions</a:t>
            </a:r>
            <a:r>
              <a:rPr lang="es-ES" sz="1600" dirty="0"/>
              <a:t> per </a:t>
            </a:r>
            <a:r>
              <a:rPr lang="es-ES" sz="1600" dirty="0" err="1"/>
              <a:t>millorar</a:t>
            </a:r>
            <a:r>
              <a:rPr lang="es-ES" sz="1600" dirty="0"/>
              <a:t> les </a:t>
            </a:r>
            <a:r>
              <a:rPr lang="es-ES" sz="1600" dirty="0" err="1"/>
              <a:t>capacitats</a:t>
            </a:r>
            <a:r>
              <a:rPr lang="es-ES" sz="1600" dirty="0"/>
              <a:t> </a:t>
            </a:r>
            <a:r>
              <a:rPr lang="es-ES" sz="1600" dirty="0" err="1"/>
              <a:t>dels</a:t>
            </a:r>
            <a:r>
              <a:rPr lang="es-ES" sz="1600" dirty="0"/>
              <a:t> </a:t>
            </a:r>
            <a:r>
              <a:rPr lang="es-ES" sz="1600" dirty="0" err="1"/>
              <a:t>agents</a:t>
            </a:r>
            <a:r>
              <a:rPr lang="es-ES" sz="1600" dirty="0"/>
              <a:t> i la </a:t>
            </a:r>
            <a:r>
              <a:rPr lang="es-ES" sz="1600" dirty="0" err="1"/>
              <a:t>coordinació</a:t>
            </a:r>
            <a:r>
              <a:rPr lang="es-ES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Incloure</a:t>
            </a:r>
            <a:r>
              <a:rPr lang="es-ES" sz="1600" dirty="0"/>
              <a:t>, en </a:t>
            </a:r>
            <a:r>
              <a:rPr lang="es-ES" sz="1600" dirty="0" err="1"/>
              <a:t>aquest</a:t>
            </a:r>
            <a:r>
              <a:rPr lang="es-ES" sz="1600" dirty="0"/>
              <a:t> </a:t>
            </a:r>
            <a:r>
              <a:rPr lang="es-ES" sz="1600" dirty="0" err="1"/>
              <a:t>pla</a:t>
            </a:r>
            <a:r>
              <a:rPr lang="es-ES" sz="1600" dirty="0"/>
              <a:t> </a:t>
            </a:r>
            <a:r>
              <a:rPr lang="es-ES" sz="1600" dirty="0" err="1"/>
              <a:t>estratègic</a:t>
            </a:r>
            <a:r>
              <a:rPr lang="es-ES" sz="1600" dirty="0"/>
              <a:t>, la </a:t>
            </a:r>
            <a:r>
              <a:rPr lang="es-ES" sz="1600" dirty="0" err="1"/>
              <a:t>millora</a:t>
            </a:r>
            <a:r>
              <a:rPr lang="es-ES" sz="1600" dirty="0"/>
              <a:t> de la </a:t>
            </a:r>
            <a:r>
              <a:rPr lang="es-ES" sz="1600" dirty="0" err="1"/>
              <a:t>comunicació</a:t>
            </a:r>
            <a:r>
              <a:rPr lang="es-ES" sz="1600" dirty="0"/>
              <a:t> entre </a:t>
            </a:r>
            <a:r>
              <a:rPr lang="es-ES" sz="1600" dirty="0" err="1"/>
              <a:t>els</a:t>
            </a:r>
            <a:r>
              <a:rPr lang="es-ES" sz="1600" dirty="0"/>
              <a:t> </a:t>
            </a:r>
            <a:r>
              <a:rPr lang="es-ES" sz="1600" dirty="0" err="1"/>
              <a:t>socis</a:t>
            </a:r>
            <a:r>
              <a:rPr lang="es-ES" sz="1600" dirty="0"/>
              <a:t> a través de </a:t>
            </a:r>
            <a:r>
              <a:rPr lang="es-ES" sz="1600" dirty="0" err="1"/>
              <a:t>mitjans</a:t>
            </a:r>
            <a:r>
              <a:rPr lang="es-ES" sz="1600" dirty="0"/>
              <a:t> i </a:t>
            </a:r>
            <a:r>
              <a:rPr lang="es-ES" sz="1600" dirty="0" err="1"/>
              <a:t>processos</a:t>
            </a:r>
            <a:r>
              <a:rPr lang="es-ES" sz="1600" dirty="0"/>
              <a:t> que </a:t>
            </a:r>
            <a:r>
              <a:rPr lang="es-ES" sz="1600" dirty="0" err="1"/>
              <a:t>tinguin</a:t>
            </a:r>
            <a:r>
              <a:rPr lang="es-ES" sz="1600" dirty="0"/>
              <a:t> en </a:t>
            </a:r>
            <a:r>
              <a:rPr lang="es-ES" sz="1600" dirty="0" err="1"/>
              <a:t>compte</a:t>
            </a:r>
            <a:r>
              <a:rPr lang="es-ES" sz="1600" dirty="0"/>
              <a:t> les </a:t>
            </a:r>
            <a:r>
              <a:rPr lang="es-ES" sz="1600" dirty="0" err="1"/>
              <a:t>limitants</a:t>
            </a:r>
            <a:r>
              <a:rPr lang="es-ES" sz="1600" dirty="0"/>
              <a:t> de </a:t>
            </a:r>
            <a:r>
              <a:rPr lang="es-ES" sz="1600" dirty="0" err="1"/>
              <a:t>temps</a:t>
            </a:r>
            <a:r>
              <a:rPr lang="es-ES" sz="1600" dirty="0"/>
              <a:t> i recursos </a:t>
            </a:r>
            <a:r>
              <a:rPr lang="es-ES" sz="1600" dirty="0" err="1"/>
              <a:t>dels</a:t>
            </a:r>
            <a:r>
              <a:rPr lang="es-ES" sz="1600" dirty="0"/>
              <a:t> </a:t>
            </a:r>
            <a:r>
              <a:rPr lang="es-ES" sz="1600" dirty="0" err="1"/>
              <a:t>equips</a:t>
            </a:r>
            <a:r>
              <a:rPr lang="es-ES" sz="1600" dirty="0"/>
              <a:t> </a:t>
            </a:r>
            <a:r>
              <a:rPr lang="es-ES" sz="1600" dirty="0" err="1"/>
              <a:t>tècnics</a:t>
            </a:r>
            <a:r>
              <a:rPr lang="es-ES" sz="1600" dirty="0"/>
              <a:t> </a:t>
            </a:r>
            <a:r>
              <a:rPr lang="es-ES" sz="1600" dirty="0" err="1"/>
              <a:t>municipals</a:t>
            </a:r>
            <a:r>
              <a:rPr lang="es-ES" sz="1600" dirty="0"/>
              <a:t> (</a:t>
            </a:r>
            <a:r>
              <a:rPr lang="es-ES" sz="1600" dirty="0" err="1"/>
              <a:t>p.e</a:t>
            </a:r>
            <a:r>
              <a:rPr lang="es-ES" sz="1600" dirty="0"/>
              <a:t>, </a:t>
            </a:r>
            <a:r>
              <a:rPr lang="es-ES" sz="1600" dirty="0" err="1"/>
              <a:t>butlletí</a:t>
            </a:r>
            <a:r>
              <a:rPr lang="es-ES" sz="1600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Ampliar </a:t>
            </a:r>
            <a:r>
              <a:rPr lang="es-ES" sz="1600" dirty="0" err="1"/>
              <a:t>els</a:t>
            </a:r>
            <a:r>
              <a:rPr lang="es-ES" sz="1600" dirty="0"/>
              <a:t> recursos </a:t>
            </a:r>
            <a:r>
              <a:rPr lang="es-ES" sz="1600" dirty="0" err="1"/>
              <a:t>humans</a:t>
            </a:r>
            <a:r>
              <a:rPr lang="es-ES" sz="1600" dirty="0"/>
              <a:t> de la secretaria </a:t>
            </a:r>
            <a:r>
              <a:rPr lang="es-ES" sz="1600" dirty="0" err="1"/>
              <a:t>tècnica</a:t>
            </a:r>
            <a:r>
              <a:rPr lang="es-ES" sz="1600" dirty="0"/>
              <a:t> per tal de desplegar les </a:t>
            </a:r>
            <a:r>
              <a:rPr lang="es-ES" sz="1600" dirty="0" err="1"/>
              <a:t>prioritats</a:t>
            </a:r>
            <a:r>
              <a:rPr lang="es-ES" sz="1600" dirty="0"/>
              <a:t> </a:t>
            </a:r>
            <a:r>
              <a:rPr lang="es-ES" sz="1600" dirty="0" err="1"/>
              <a:t>establertes</a:t>
            </a:r>
            <a:r>
              <a:rPr lang="es-ES" sz="1600" dirty="0"/>
              <a:t>.</a:t>
            </a:r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388125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</a:t>
            </a:r>
            <a:r>
              <a:rPr lang="es-ES" dirty="0" err="1" smtClean="0"/>
              <a:t>Objectiu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Realitzar</a:t>
            </a:r>
            <a:r>
              <a:rPr lang="es-ES" dirty="0" smtClean="0"/>
              <a:t> un </a:t>
            </a:r>
            <a:r>
              <a:rPr lang="es-ES" dirty="0" err="1" smtClean="0"/>
              <a:t>anàlisi</a:t>
            </a:r>
            <a:r>
              <a:rPr lang="es-ES" dirty="0" smtClean="0"/>
              <a:t> de les </a:t>
            </a:r>
            <a:r>
              <a:rPr lang="es-ES" dirty="0" err="1" smtClean="0"/>
              <a:t>relacions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entre es </a:t>
            </a:r>
            <a:r>
              <a:rPr lang="es-ES" dirty="0" err="1" smtClean="0"/>
              <a:t>municipis</a:t>
            </a:r>
            <a:r>
              <a:rPr lang="es-ES" dirty="0" smtClean="0"/>
              <a:t> </a:t>
            </a:r>
            <a:r>
              <a:rPr lang="es-ES" dirty="0" err="1" smtClean="0"/>
              <a:t>catalans</a:t>
            </a:r>
            <a:r>
              <a:rPr lang="es-ES" dirty="0" smtClean="0"/>
              <a:t> i les </a:t>
            </a:r>
            <a:r>
              <a:rPr lang="es-ES" dirty="0" err="1" smtClean="0"/>
              <a:t>daires</a:t>
            </a:r>
            <a:r>
              <a:rPr lang="es-ES" dirty="0" smtClean="0"/>
              <a:t> </a:t>
            </a:r>
            <a:r>
              <a:rPr lang="es-ES" dirty="0" err="1" smtClean="0"/>
              <a:t>sahrauís</a:t>
            </a:r>
            <a:r>
              <a:rPr lang="es-ES" dirty="0" smtClean="0"/>
              <a:t> a partir de la </a:t>
            </a:r>
            <a:r>
              <a:rPr lang="es-ES" dirty="0" err="1" smtClean="0"/>
              <a:t>informació</a:t>
            </a:r>
            <a:r>
              <a:rPr lang="es-ES" dirty="0" smtClean="0"/>
              <a:t> recabada </a:t>
            </a:r>
            <a:r>
              <a:rPr lang="es-ES" dirty="0" err="1" smtClean="0"/>
              <a:t>pel</a:t>
            </a:r>
            <a:r>
              <a:rPr lang="es-ES" dirty="0" smtClean="0"/>
              <a:t> FCCD. </a:t>
            </a:r>
          </a:p>
          <a:p>
            <a:endParaRPr lang="es-ES" dirty="0"/>
          </a:p>
          <a:p>
            <a:r>
              <a:rPr lang="es-ES" dirty="0" smtClean="0"/>
              <a:t>Identificar </a:t>
            </a:r>
            <a:r>
              <a:rPr lang="es-ES" dirty="0" err="1" smtClean="0"/>
              <a:t>recomanacions</a:t>
            </a:r>
            <a:r>
              <a:rPr lang="es-ES" dirty="0" smtClean="0"/>
              <a:t> de cara a consolidar </a:t>
            </a:r>
            <a:r>
              <a:rPr lang="es-ES" dirty="0" err="1" smtClean="0"/>
              <a:t>l’acció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ajuntaments</a:t>
            </a:r>
            <a:r>
              <a:rPr lang="es-ES" dirty="0" smtClean="0"/>
              <a:t> que formen </a:t>
            </a:r>
            <a:r>
              <a:rPr lang="es-ES" dirty="0" err="1" smtClean="0"/>
              <a:t>part</a:t>
            </a:r>
            <a:r>
              <a:rPr lang="es-ES" dirty="0" smtClean="0"/>
              <a:t> de la CCASPS i </a:t>
            </a:r>
            <a:r>
              <a:rPr lang="es-ES" dirty="0" err="1" smtClean="0"/>
              <a:t>millorar</a:t>
            </a:r>
            <a:r>
              <a:rPr lang="es-ES" dirty="0" smtClean="0"/>
              <a:t>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 err="1" smtClean="0"/>
              <a:t>eficàcia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plataforma de </a:t>
            </a:r>
            <a:r>
              <a:rPr lang="es-ES" dirty="0" err="1" smtClean="0"/>
              <a:t>coordinació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esforços</a:t>
            </a:r>
            <a:r>
              <a:rPr lang="es-ES" dirty="0" smtClean="0"/>
              <a:t> de </a:t>
            </a:r>
            <a:r>
              <a:rPr lang="es-ES" dirty="0" err="1" smtClean="0"/>
              <a:t>cooperació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les </a:t>
            </a:r>
            <a:r>
              <a:rPr lang="es-ES" dirty="0" err="1" smtClean="0"/>
              <a:t>daires</a:t>
            </a:r>
            <a:r>
              <a:rPr lang="es-ES" dirty="0" smtClean="0"/>
              <a:t> </a:t>
            </a:r>
            <a:r>
              <a:rPr lang="es-ES" dirty="0" err="1" smtClean="0"/>
              <a:t>sahrauís</a:t>
            </a:r>
            <a:r>
              <a:rPr lang="es-ES" dirty="0" smtClean="0"/>
              <a:t>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2307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</a:t>
            </a:r>
            <a:r>
              <a:rPr lang="es-ES" dirty="0" err="1" smtClean="0"/>
              <a:t>Metodologia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Qüestionari</a:t>
            </a:r>
            <a:r>
              <a:rPr lang="es-ES" dirty="0" smtClean="0"/>
              <a:t> a 29 </a:t>
            </a:r>
            <a:r>
              <a:rPr lang="es-ES" dirty="0" err="1" smtClean="0"/>
              <a:t>municipis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relacions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les </a:t>
            </a:r>
            <a:r>
              <a:rPr lang="es-ES" dirty="0" err="1" smtClean="0"/>
              <a:t>daires</a:t>
            </a:r>
            <a:r>
              <a:rPr lang="es-ES" dirty="0" smtClean="0"/>
              <a:t> </a:t>
            </a:r>
            <a:r>
              <a:rPr lang="es-ES" dirty="0" err="1" smtClean="0"/>
              <a:t>sahrauís</a:t>
            </a:r>
            <a:endParaRPr lang="es-ES" dirty="0" smtClean="0"/>
          </a:p>
          <a:p>
            <a:r>
              <a:rPr lang="es-ES" dirty="0" err="1" smtClean="0"/>
              <a:t>Qüestionari</a:t>
            </a:r>
            <a:r>
              <a:rPr lang="es-ES" dirty="0" smtClean="0"/>
              <a:t> a 9 </a:t>
            </a:r>
            <a:r>
              <a:rPr lang="es-ES" dirty="0" err="1" smtClean="0"/>
              <a:t>entitats</a:t>
            </a:r>
            <a:r>
              <a:rPr lang="es-ES" dirty="0" smtClean="0"/>
              <a:t> pro-</a:t>
            </a:r>
            <a:r>
              <a:rPr lang="es-ES" dirty="0" err="1" smtClean="0"/>
              <a:t>sàhara</a:t>
            </a:r>
            <a:endParaRPr lang="es-ES" dirty="0" smtClean="0"/>
          </a:p>
          <a:p>
            <a:r>
              <a:rPr lang="es-ES" dirty="0" err="1" smtClean="0"/>
              <a:t>Revisió</a:t>
            </a:r>
            <a:r>
              <a:rPr lang="es-ES" dirty="0" smtClean="0"/>
              <a:t> registre de </a:t>
            </a:r>
            <a:r>
              <a:rPr lang="es-ES" dirty="0" err="1" smtClean="0"/>
              <a:t>projectes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Sàhara</a:t>
            </a:r>
            <a:r>
              <a:rPr lang="es-ES" dirty="0" smtClean="0"/>
              <a:t> del FCCD</a:t>
            </a:r>
          </a:p>
          <a:p>
            <a:r>
              <a:rPr lang="es-ES" dirty="0" err="1" smtClean="0"/>
              <a:t>Revisió</a:t>
            </a:r>
            <a:r>
              <a:rPr lang="es-ES" dirty="0" smtClean="0"/>
              <a:t> </a:t>
            </a:r>
            <a:r>
              <a:rPr lang="es-ES" dirty="0" err="1" smtClean="0"/>
              <a:t>resultats</a:t>
            </a:r>
            <a:r>
              <a:rPr lang="es-ES" dirty="0" smtClean="0"/>
              <a:t> </a:t>
            </a:r>
            <a:r>
              <a:rPr lang="ca-ES" dirty="0"/>
              <a:t>Taller </a:t>
            </a:r>
            <a:r>
              <a:rPr lang="ca-ES" dirty="0" smtClean="0"/>
              <a:t>DAFO de diagnòstic de la col·laboració entre els municipis catalans i les </a:t>
            </a:r>
            <a:r>
              <a:rPr lang="ca-ES" dirty="0" err="1" smtClean="0"/>
              <a:t>daires</a:t>
            </a:r>
            <a:r>
              <a:rPr lang="ca-ES" dirty="0" smtClean="0"/>
              <a:t> sahrauís (26.06.17) </a:t>
            </a:r>
            <a:endParaRPr lang="ca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4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4. </a:t>
            </a:r>
            <a:r>
              <a:rPr lang="es-ES" dirty="0" err="1" smtClean="0"/>
              <a:t>Escenari</a:t>
            </a:r>
            <a:r>
              <a:rPr lang="es-ES" dirty="0" smtClean="0"/>
              <a:t> de </a:t>
            </a:r>
            <a:r>
              <a:rPr lang="es-ES" dirty="0" err="1" smtClean="0"/>
              <a:t>municipis</a:t>
            </a:r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3"/>
            <a:ext cx="3960440" cy="238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67545" y="1772816"/>
            <a:ext cx="4228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Figura 1.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que </a:t>
            </a:r>
            <a:r>
              <a:rPr lang="es-ES" sz="1400" dirty="0" err="1" smtClean="0"/>
              <a:t>mantenen</a:t>
            </a:r>
            <a:r>
              <a:rPr lang="es-ES" sz="1400" dirty="0" smtClean="0"/>
              <a:t> </a:t>
            </a:r>
            <a:r>
              <a:rPr lang="es-ES" sz="1400" dirty="0" err="1" smtClean="0"/>
              <a:t>relacions</a:t>
            </a:r>
            <a:r>
              <a:rPr lang="es-ES" sz="1400" dirty="0" smtClean="0"/>
              <a:t> </a:t>
            </a:r>
            <a:r>
              <a:rPr lang="es-ES" sz="1400" dirty="0" err="1"/>
              <a:t>treball</a:t>
            </a:r>
            <a:r>
              <a:rPr lang="es-ES" sz="1400" dirty="0"/>
              <a:t> </a:t>
            </a:r>
            <a:r>
              <a:rPr lang="es-ES" sz="1400" dirty="0" err="1"/>
              <a:t>amb</a:t>
            </a:r>
            <a:r>
              <a:rPr lang="es-ES" sz="1400" dirty="0"/>
              <a:t> </a:t>
            </a:r>
            <a:r>
              <a:rPr lang="es-ES" sz="1400" dirty="0" err="1"/>
              <a:t>daires</a:t>
            </a:r>
            <a:r>
              <a:rPr lang="es-ES" sz="1400" dirty="0"/>
              <a:t> </a:t>
            </a:r>
            <a:r>
              <a:rPr lang="es-ES" sz="1400" dirty="0" err="1" smtClean="0"/>
              <a:t>sahrauís</a:t>
            </a:r>
            <a:r>
              <a:rPr lang="es-ES" sz="1400" dirty="0" smtClean="0"/>
              <a:t>* (n=201</a:t>
            </a:r>
            <a:r>
              <a:rPr lang="es-ES" sz="1400" dirty="0"/>
              <a:t>)</a:t>
            </a:r>
            <a:endParaRPr lang="ca-ES" sz="1400" dirty="0"/>
          </a:p>
        </p:txBody>
      </p:sp>
      <p:sp>
        <p:nvSpPr>
          <p:cNvPr id="7" name="6 Rectángulo"/>
          <p:cNvSpPr/>
          <p:nvPr/>
        </p:nvSpPr>
        <p:spPr>
          <a:xfrm>
            <a:off x="456393" y="4941168"/>
            <a:ext cx="42282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* Nota: es consideren </a:t>
            </a:r>
            <a:r>
              <a:rPr lang="es-ES" sz="1400" dirty="0" err="1" smtClean="0"/>
              <a:t>aquells</a:t>
            </a:r>
            <a:r>
              <a:rPr lang="es-ES" sz="1400" dirty="0" smtClean="0"/>
              <a:t> que han </a:t>
            </a:r>
            <a:r>
              <a:rPr lang="es-ES" sz="1400" dirty="0" err="1" smtClean="0"/>
              <a:t>participat</a:t>
            </a:r>
            <a:r>
              <a:rPr lang="es-ES" sz="1400" dirty="0" smtClean="0"/>
              <a:t> del programa </a:t>
            </a:r>
            <a:r>
              <a:rPr lang="es-ES" sz="1400" dirty="0" err="1" smtClean="0"/>
              <a:t>Vacances</a:t>
            </a:r>
            <a:r>
              <a:rPr lang="es-ES" sz="1400" dirty="0" smtClean="0"/>
              <a:t> en Pau, han </a:t>
            </a:r>
            <a:r>
              <a:rPr lang="es-ES" sz="1400" dirty="0" err="1" smtClean="0"/>
              <a:t>realitzat</a:t>
            </a:r>
            <a:r>
              <a:rPr lang="es-ES" sz="1400" dirty="0" smtClean="0"/>
              <a:t> </a:t>
            </a:r>
            <a:r>
              <a:rPr lang="es-ES" sz="1400" dirty="0" err="1" smtClean="0"/>
              <a:t>aportacions</a:t>
            </a:r>
            <a:r>
              <a:rPr lang="es-ES" sz="1400" dirty="0" smtClean="0"/>
              <a:t> a </a:t>
            </a:r>
            <a:r>
              <a:rPr lang="es-ES" sz="1400" dirty="0" err="1" smtClean="0"/>
              <a:t>projectes</a:t>
            </a:r>
            <a:r>
              <a:rPr lang="es-ES" sz="1400" dirty="0" smtClean="0"/>
              <a:t> del FCCD al </a:t>
            </a:r>
            <a:r>
              <a:rPr lang="es-ES" sz="1400" dirty="0" err="1" smtClean="0"/>
              <a:t>Sàhara</a:t>
            </a:r>
            <a:r>
              <a:rPr lang="es-ES" sz="1400" dirty="0" smtClean="0"/>
              <a:t>, hi ha </a:t>
            </a:r>
            <a:r>
              <a:rPr lang="es-ES" sz="1400" dirty="0" err="1" smtClean="0"/>
              <a:t>entitat</a:t>
            </a:r>
            <a:r>
              <a:rPr lang="es-ES" sz="1400" dirty="0" smtClean="0"/>
              <a:t> pro-</a:t>
            </a:r>
            <a:r>
              <a:rPr lang="es-ES" sz="1400" dirty="0" err="1" smtClean="0"/>
              <a:t>sàhara</a:t>
            </a:r>
            <a:r>
              <a:rPr lang="es-ES" sz="1400" dirty="0"/>
              <a:t>.</a:t>
            </a:r>
            <a:endParaRPr lang="ca-E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375" y="2262459"/>
            <a:ext cx="3988089" cy="239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4760375" y="1735294"/>
            <a:ext cx="4228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Figura 2. </a:t>
            </a:r>
            <a:r>
              <a:rPr lang="es-ES" sz="1400" dirty="0" err="1" smtClean="0"/>
              <a:t>Mostra</a:t>
            </a:r>
            <a:r>
              <a:rPr lang="es-ES" sz="1400" dirty="0" smtClean="0"/>
              <a:t> del </a:t>
            </a:r>
            <a:r>
              <a:rPr lang="es-ES" sz="1400" dirty="0" err="1" smtClean="0"/>
              <a:t>qüestionari</a:t>
            </a:r>
            <a:r>
              <a:rPr lang="es-ES" sz="1400" dirty="0" smtClean="0"/>
              <a:t> a </a:t>
            </a:r>
            <a:r>
              <a:rPr lang="es-ES" sz="1400" dirty="0" err="1" smtClean="0"/>
              <a:t>municipis</a:t>
            </a:r>
            <a:r>
              <a:rPr lang="es-ES" sz="1400" dirty="0" smtClean="0"/>
              <a:t> (n=29)</a:t>
            </a:r>
            <a:endParaRPr lang="ca-ES" sz="1400" dirty="0"/>
          </a:p>
        </p:txBody>
      </p:sp>
    </p:spTree>
    <p:extLst>
      <p:ext uri="{BB962C8B-B14F-4D97-AF65-F5344CB8AC3E}">
        <p14:creationId xmlns:p14="http://schemas.microsoft.com/office/powerpoint/2010/main" val="171229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</a:t>
            </a:r>
            <a:r>
              <a:rPr lang="es-ES" dirty="0" smtClean="0"/>
              <a:t>. </a:t>
            </a:r>
            <a:r>
              <a:rPr lang="es-ES" dirty="0" err="1" smtClean="0"/>
              <a:t>Resultats</a:t>
            </a:r>
            <a:endParaRPr lang="ca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556792"/>
            <a:ext cx="259228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1</a:t>
            </a:r>
          </a:p>
          <a:p>
            <a:pPr algn="ctr"/>
            <a:r>
              <a:rPr lang="es-ES" sz="2000" dirty="0" smtClean="0"/>
              <a:t>Preguntes de </a:t>
            </a:r>
            <a:r>
              <a:rPr lang="es-ES" sz="2000" dirty="0" err="1" smtClean="0"/>
              <a:t>context</a:t>
            </a:r>
            <a:endParaRPr lang="es-ES" sz="2000" dirty="0" smtClean="0"/>
          </a:p>
          <a:p>
            <a:pPr algn="ctr"/>
            <a:endParaRPr lang="es-ES" sz="2000" dirty="0" smtClean="0"/>
          </a:p>
          <a:p>
            <a:pPr algn="ctr"/>
            <a:endParaRPr lang="ca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131840" y="1556792"/>
            <a:ext cx="259228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2</a:t>
            </a:r>
          </a:p>
          <a:p>
            <a:pPr algn="ctr"/>
            <a:r>
              <a:rPr lang="es-ES" sz="2000" dirty="0" err="1" smtClean="0"/>
              <a:t>Agermanaments</a:t>
            </a:r>
            <a:endParaRPr lang="es-ES" sz="2000" dirty="0" smtClean="0"/>
          </a:p>
          <a:p>
            <a:pPr algn="ctr"/>
            <a:endParaRPr lang="es-ES" sz="2000" dirty="0" smtClean="0"/>
          </a:p>
          <a:p>
            <a:pPr algn="ctr"/>
            <a:endParaRPr lang="ca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012160" y="1556792"/>
            <a:ext cx="259228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3</a:t>
            </a:r>
          </a:p>
          <a:p>
            <a:pPr algn="ctr"/>
            <a:r>
              <a:rPr lang="es-ES" sz="2000" dirty="0" err="1" smtClean="0"/>
              <a:t>Accions</a:t>
            </a:r>
            <a:r>
              <a:rPr lang="es-ES" sz="2000" dirty="0" smtClean="0"/>
              <a:t> </a:t>
            </a:r>
            <a:r>
              <a:rPr lang="es-ES" sz="2000" dirty="0" err="1" smtClean="0"/>
              <a:t>realitzades</a:t>
            </a:r>
            <a:r>
              <a:rPr lang="es-ES" sz="2000" dirty="0" smtClean="0"/>
              <a:t> (</a:t>
            </a:r>
            <a:r>
              <a:rPr lang="es-ES" sz="2000" dirty="0" err="1" smtClean="0"/>
              <a:t>darrers</a:t>
            </a:r>
            <a:r>
              <a:rPr lang="es-ES" sz="2000" dirty="0" smtClean="0"/>
              <a:t> 5 </a:t>
            </a:r>
            <a:r>
              <a:rPr lang="es-ES" sz="2000" dirty="0" err="1" smtClean="0"/>
              <a:t>anys</a:t>
            </a:r>
            <a:r>
              <a:rPr lang="es-ES" sz="2000" dirty="0" smtClean="0"/>
              <a:t>)</a:t>
            </a:r>
          </a:p>
          <a:p>
            <a:pPr algn="ctr"/>
            <a:endParaRPr lang="ca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3140968"/>
            <a:ext cx="259228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4</a:t>
            </a:r>
            <a:endParaRPr lang="es-ES" sz="2000" dirty="0" smtClean="0"/>
          </a:p>
          <a:p>
            <a:pPr algn="ctr"/>
            <a:r>
              <a:rPr lang="es-ES" sz="2000" dirty="0" err="1" smtClean="0"/>
              <a:t>Altres</a:t>
            </a:r>
            <a:r>
              <a:rPr lang="es-ES" sz="2000" dirty="0" smtClean="0"/>
              <a:t> </a:t>
            </a:r>
            <a:r>
              <a:rPr lang="es-ES" sz="2000" dirty="0" err="1" smtClean="0"/>
              <a:t>iniciatives</a:t>
            </a:r>
            <a:endParaRPr lang="es-ES" sz="2000" dirty="0" smtClean="0"/>
          </a:p>
          <a:p>
            <a:pPr algn="ctr"/>
            <a:endParaRPr lang="es-ES" sz="2000" dirty="0"/>
          </a:p>
          <a:p>
            <a:pPr algn="ctr"/>
            <a:endParaRPr lang="ca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131840" y="3136741"/>
            <a:ext cx="259228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5</a:t>
            </a:r>
          </a:p>
          <a:p>
            <a:pPr algn="ctr"/>
            <a:r>
              <a:rPr lang="es-ES" sz="2000" dirty="0" err="1" smtClean="0"/>
              <a:t>Coneixement</a:t>
            </a:r>
            <a:r>
              <a:rPr lang="es-ES" sz="2000" dirty="0" smtClean="0"/>
              <a:t> CCASPS</a:t>
            </a:r>
          </a:p>
          <a:p>
            <a:pPr algn="ctr"/>
            <a:endParaRPr lang="es-ES" sz="2000" dirty="0"/>
          </a:p>
          <a:p>
            <a:pPr algn="ctr"/>
            <a:endParaRPr lang="ca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996170" y="3140968"/>
            <a:ext cx="259228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6</a:t>
            </a:r>
            <a:endParaRPr lang="es-ES" sz="2000" dirty="0" smtClean="0"/>
          </a:p>
          <a:p>
            <a:pPr algn="ctr"/>
            <a:r>
              <a:rPr lang="es-ES" sz="2000" dirty="0" smtClean="0"/>
              <a:t>Idees de </a:t>
            </a:r>
            <a:r>
              <a:rPr lang="es-ES" sz="2000" dirty="0" err="1" smtClean="0"/>
              <a:t>millora</a:t>
            </a:r>
            <a:r>
              <a:rPr lang="es-ES" sz="2000" dirty="0" smtClean="0"/>
              <a:t> </a:t>
            </a:r>
          </a:p>
          <a:p>
            <a:pPr algn="ctr"/>
            <a:endParaRPr lang="es-ES" sz="2000" dirty="0"/>
          </a:p>
          <a:p>
            <a:pPr algn="ctr"/>
            <a:endParaRPr lang="ca-ES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619672" y="4725144"/>
            <a:ext cx="2592288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7</a:t>
            </a:r>
          </a:p>
          <a:p>
            <a:pPr algn="ctr"/>
            <a:r>
              <a:rPr lang="es-ES" sz="2000" dirty="0" err="1" smtClean="0"/>
              <a:t>Informació</a:t>
            </a:r>
            <a:r>
              <a:rPr lang="es-ES" sz="2000" dirty="0" smtClean="0"/>
              <a:t> </a:t>
            </a:r>
            <a:r>
              <a:rPr lang="es-ES" sz="2000" dirty="0" err="1" smtClean="0"/>
              <a:t>als</a:t>
            </a:r>
            <a:r>
              <a:rPr lang="es-ES" sz="2000" dirty="0" smtClean="0"/>
              <a:t> webs</a:t>
            </a:r>
          </a:p>
          <a:p>
            <a:pPr algn="ctr"/>
            <a:endParaRPr lang="es-ES" sz="2000" dirty="0"/>
          </a:p>
          <a:p>
            <a:pPr algn="ctr"/>
            <a:endParaRPr lang="ca-ES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44008" y="4725143"/>
            <a:ext cx="2706907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8</a:t>
            </a:r>
            <a:endParaRPr lang="es-ES" sz="2000" dirty="0" smtClean="0"/>
          </a:p>
          <a:p>
            <a:pPr algn="ctr"/>
            <a:r>
              <a:rPr lang="es-ES" sz="2000" dirty="0" err="1" smtClean="0"/>
              <a:t>Entitats</a:t>
            </a:r>
            <a:r>
              <a:rPr lang="es-ES" sz="2000" dirty="0" smtClean="0"/>
              <a:t> pro-</a:t>
            </a:r>
            <a:r>
              <a:rPr lang="es-ES" sz="2000" dirty="0" err="1" smtClean="0"/>
              <a:t>sàhara</a:t>
            </a:r>
            <a:endParaRPr lang="es-ES" sz="2000" dirty="0" smtClean="0"/>
          </a:p>
          <a:p>
            <a:pPr algn="ctr"/>
            <a:endParaRPr lang="es-ES" sz="2000" dirty="0" smtClean="0"/>
          </a:p>
          <a:p>
            <a:pPr algn="ctr"/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36344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1.1.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Quin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és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el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coneixement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que té la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ciutadania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del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teu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municipi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de la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problemàtica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sahrauí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i la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situació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dels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campaments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s-ES" sz="2400" dirty="0" err="1" smtClean="0">
                <a:solidFill>
                  <a:schemeClr val="accent6">
                    <a:lumMod val="75000"/>
                  </a:schemeClr>
                </a:solidFill>
              </a:rPr>
              <a:t>Tindouf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ca-E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0720"/>
            <a:ext cx="7056784" cy="33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144016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en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la </a:t>
            </a:r>
            <a:r>
              <a:rPr lang="es-ES" sz="2000" dirty="0" err="1" smtClean="0"/>
              <a:t>ciutadania</a:t>
            </a:r>
            <a:r>
              <a:rPr lang="es-ES" sz="2000" dirty="0" smtClean="0"/>
              <a:t> </a:t>
            </a:r>
            <a:r>
              <a:rPr lang="es-ES" sz="2000" dirty="0" err="1" smtClean="0"/>
              <a:t>tindria</a:t>
            </a:r>
            <a:r>
              <a:rPr lang="es-ES" sz="2000" dirty="0" smtClean="0"/>
              <a:t> un </a:t>
            </a:r>
            <a:r>
              <a:rPr lang="es-ES" sz="2000" dirty="0" err="1" smtClean="0"/>
              <a:t>coneixement</a:t>
            </a:r>
            <a:r>
              <a:rPr lang="es-ES" sz="2000" dirty="0" smtClean="0"/>
              <a:t> </a:t>
            </a:r>
            <a:r>
              <a:rPr lang="es-ES" sz="2000" dirty="0" err="1" smtClean="0"/>
              <a:t>important</a:t>
            </a:r>
            <a:r>
              <a:rPr lang="es-ES" sz="2000" dirty="0" smtClean="0"/>
              <a:t> de la </a:t>
            </a:r>
            <a:r>
              <a:rPr lang="es-ES" sz="2000" dirty="0" err="1" smtClean="0"/>
              <a:t>problemàtica</a:t>
            </a:r>
            <a:r>
              <a:rPr lang="es-ES" sz="2000" dirty="0" smtClean="0"/>
              <a:t> </a:t>
            </a:r>
            <a:r>
              <a:rPr lang="es-ES" sz="2000" dirty="0" err="1" smtClean="0"/>
              <a:t>sahrauí</a:t>
            </a:r>
            <a:r>
              <a:rPr lang="es-ES" sz="2000" dirty="0" smtClean="0"/>
              <a:t> (</a:t>
            </a:r>
            <a:r>
              <a:rPr lang="es-ES" sz="2000" dirty="0" err="1" smtClean="0"/>
              <a:t>bastant+molt</a:t>
            </a:r>
            <a:r>
              <a:rPr lang="es-ES" sz="2000" dirty="0" smtClean="0"/>
              <a:t>) </a:t>
            </a:r>
            <a:r>
              <a:rPr lang="es-ES" sz="2000" dirty="0" err="1" smtClean="0"/>
              <a:t>és</a:t>
            </a:r>
            <a:r>
              <a:rPr lang="es-ES" sz="2000" dirty="0" smtClean="0"/>
              <a:t> superior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NO </a:t>
            </a:r>
            <a:r>
              <a:rPr lang="es-ES" sz="2000" dirty="0" err="1" smtClean="0"/>
              <a:t>estan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 que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.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83720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a-ES" sz="2400" dirty="0" smtClean="0">
                <a:solidFill>
                  <a:schemeClr val="accent6">
                    <a:lumMod val="75000"/>
                  </a:schemeClr>
                </a:solidFill>
              </a:rPr>
              <a:t>1.2. El </a:t>
            </a:r>
            <a:r>
              <a:rPr lang="ca-ES" sz="2400" dirty="0">
                <a:solidFill>
                  <a:schemeClr val="accent6">
                    <a:lumMod val="75000"/>
                  </a:schemeClr>
                </a:solidFill>
              </a:rPr>
              <a:t>conflicte sahrauí interessa a la ciutadania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4888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144016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 </a:t>
            </a:r>
            <a:r>
              <a:rPr lang="es-ES" sz="2000" dirty="0" err="1" smtClean="0"/>
              <a:t>proporció</a:t>
            </a:r>
            <a:r>
              <a:rPr lang="es-ES" sz="2000" dirty="0" smtClean="0"/>
              <a:t> de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en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el </a:t>
            </a:r>
            <a:r>
              <a:rPr lang="es-ES" sz="2000" dirty="0" err="1" smtClean="0"/>
              <a:t>conflicte</a:t>
            </a:r>
            <a:r>
              <a:rPr lang="es-ES" sz="2000" dirty="0" smtClean="0"/>
              <a:t> </a:t>
            </a:r>
            <a:r>
              <a:rPr lang="es-ES" sz="2000" dirty="0" err="1" smtClean="0"/>
              <a:t>sahrauí</a:t>
            </a:r>
            <a:r>
              <a:rPr lang="es-ES" sz="2000" dirty="0" smtClean="0"/>
              <a:t> </a:t>
            </a:r>
            <a:r>
              <a:rPr lang="es-ES" sz="2000" dirty="0" err="1" smtClean="0"/>
              <a:t>interessa</a:t>
            </a:r>
            <a:r>
              <a:rPr lang="es-ES" sz="2000" dirty="0" smtClean="0"/>
              <a:t> </a:t>
            </a:r>
            <a:r>
              <a:rPr lang="es-ES" sz="2000" dirty="0" err="1" smtClean="0"/>
              <a:t>d’alguna</a:t>
            </a:r>
            <a:r>
              <a:rPr lang="es-ES" sz="2000" dirty="0" smtClean="0"/>
              <a:t> manera a la </a:t>
            </a:r>
            <a:r>
              <a:rPr lang="es-ES" sz="2000" dirty="0" err="1" smtClean="0"/>
              <a:t>ciutadania</a:t>
            </a:r>
            <a:r>
              <a:rPr lang="es-ES" sz="2000" dirty="0" smtClean="0"/>
              <a:t> (</a:t>
            </a:r>
            <a:r>
              <a:rPr lang="es-ES" sz="2000" dirty="0" err="1" smtClean="0"/>
              <a:t>mitjanament+bastant+molt</a:t>
            </a:r>
            <a:r>
              <a:rPr lang="es-ES" sz="2000" dirty="0" smtClean="0"/>
              <a:t>) </a:t>
            </a:r>
            <a:r>
              <a:rPr lang="es-ES" sz="2000" dirty="0" err="1" smtClean="0"/>
              <a:t>és</a:t>
            </a:r>
            <a:r>
              <a:rPr lang="es-ES" sz="2000" dirty="0" smtClean="0"/>
              <a:t> </a:t>
            </a:r>
            <a:r>
              <a:rPr lang="es-ES" sz="2000" dirty="0" err="1" smtClean="0"/>
              <a:t>més</a:t>
            </a:r>
            <a:r>
              <a:rPr lang="es-ES" sz="2000" dirty="0" smtClean="0"/>
              <a:t> gran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</a:t>
            </a:r>
            <a:r>
              <a:rPr lang="es-ES" sz="2000" dirty="0" err="1" smtClean="0"/>
              <a:t>municipis</a:t>
            </a:r>
            <a:r>
              <a:rPr lang="es-ES" sz="2000" dirty="0" smtClean="0"/>
              <a:t> NO </a:t>
            </a:r>
            <a:r>
              <a:rPr lang="es-ES" sz="2000" dirty="0" err="1" smtClean="0"/>
              <a:t>associats</a:t>
            </a:r>
            <a:r>
              <a:rPr lang="es-ES" sz="2000" dirty="0" smtClean="0"/>
              <a:t> a la CCASPS que entre </a:t>
            </a:r>
            <a:r>
              <a:rPr lang="es-ES" sz="2000" dirty="0" err="1" smtClean="0"/>
              <a:t>els</a:t>
            </a:r>
            <a:r>
              <a:rPr lang="es-ES" sz="2000" dirty="0" smtClean="0"/>
              <a:t> que </a:t>
            </a:r>
            <a:r>
              <a:rPr lang="es-ES" sz="2000" dirty="0" err="1" smtClean="0"/>
              <a:t>ho</a:t>
            </a:r>
            <a:r>
              <a:rPr lang="es-ES" sz="2000" dirty="0" smtClean="0"/>
              <a:t> </a:t>
            </a:r>
            <a:r>
              <a:rPr lang="es-ES" sz="2000" dirty="0" err="1" smtClean="0"/>
              <a:t>estan</a:t>
            </a:r>
            <a:r>
              <a:rPr lang="es-ES" sz="2000" dirty="0" smtClean="0"/>
              <a:t>.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3746846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3465</Words>
  <Application>Microsoft Office PowerPoint</Application>
  <PresentationFormat>Presentación en pantalla (4:3)</PresentationFormat>
  <Paragraphs>235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Diagnòstic de les relacions de treball entre els municipis catalans i les daires sahrauís </vt:lpstr>
      <vt:lpstr>Continguts</vt:lpstr>
      <vt:lpstr>1. Introducció</vt:lpstr>
      <vt:lpstr>2. Objectiu</vt:lpstr>
      <vt:lpstr>3. Metodologia</vt:lpstr>
      <vt:lpstr>4. Escenari de municipis</vt:lpstr>
      <vt:lpstr>5. Resultats</vt:lpstr>
      <vt:lpstr>1.1. Quin és el coneixement que té la ciutadania del teu municipi de la problemàtica sahrauí i la situació dels campaments de Tindouf?</vt:lpstr>
      <vt:lpstr>1.2. El conflicte sahrauí interessa a la ciutadania</vt:lpstr>
      <vt:lpstr>1.3. Les accions de cooperació de l’Ajuntament amb el Sàhara estan més centrades en l’ajut humanitari i d’emergència </vt:lpstr>
      <vt:lpstr>C3. Les accions de cooperació de l’Ajuntament amb el Sàhara estan més centrades en l’ajut humanitari i d’emergència </vt:lpstr>
      <vt:lpstr>Presentación de PowerPoint</vt:lpstr>
      <vt:lpstr>Presentación de PowerPoint</vt:lpstr>
      <vt:lpstr>2.1. El vostre municipi s’ha plantejat algun cop agermanar-se amb alguna daira sahrauí?  </vt:lpstr>
      <vt:lpstr>2. Vigència dels agermanaments</vt:lpstr>
      <vt:lpstr>Presentación de PowerPoint</vt:lpstr>
      <vt:lpstr>3. Quines han estat les accions realitzades amb els campaments sahrauís en els darrers 5 anys (2012-2017)</vt:lpstr>
      <vt:lpstr>Presentación de PowerPoint</vt:lpstr>
      <vt:lpstr>Presentación de PowerPoint</vt:lpstr>
      <vt:lpstr>3. Quines han estat les accions realitzades amb els campaments sahrauís en els darrers 5 anys (2012-2017)</vt:lpstr>
      <vt:lpstr>Presentación de PowerPoint</vt:lpstr>
      <vt:lpstr>Presentación de PowerPoint</vt:lpstr>
      <vt:lpstr>Presentación de PowerPoint</vt:lpstr>
      <vt:lpstr>4. Altres iniciatives de cooperació amb els campaments sahrauís (Vacances en pau, pisos d’acollida temporal per infants sahrauís, etc.)? </vt:lpstr>
      <vt:lpstr>5. Coneixes la Coordinadora Catalana d’Ajuntaments Solidaris amb el Poble Sahrauí - CCASPS? </vt:lpstr>
      <vt:lpstr>6. Què creus que podria fer la Coordinadora Catalana d’Ajuntaments Solidaris amb el Poble Sahrauí (CCASPS) per impulsar el treball i la visibilització de la causa sahrauí? </vt:lpstr>
      <vt:lpstr>Presentación de PowerPoint</vt:lpstr>
      <vt:lpstr>Presentación de PowerPoint</vt:lpstr>
      <vt:lpstr>Presentación de PowerPoint</vt:lpstr>
      <vt:lpstr>Presentación de PowerPoint</vt:lpstr>
      <vt:lpstr>5. Conclusions</vt:lpstr>
      <vt:lpstr>Presentación de PowerPoint</vt:lpstr>
      <vt:lpstr>Presentación de PowerPoint</vt:lpstr>
      <vt:lpstr>6. Recomanacions a la CCASPS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Diagnòstic de les relacions de treball entre els municipis catalans i les daires sahrauís </dc:title>
  <dc:creator>Neus</dc:creator>
  <cp:lastModifiedBy>Barragán-Martí</cp:lastModifiedBy>
  <cp:revision>164</cp:revision>
  <dcterms:created xsi:type="dcterms:W3CDTF">2017-10-13T12:15:04Z</dcterms:created>
  <dcterms:modified xsi:type="dcterms:W3CDTF">2017-10-19T12:00:29Z</dcterms:modified>
</cp:coreProperties>
</file>